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1"/>
  </p:sldMasterIdLst>
  <p:notesMasterIdLst>
    <p:notesMasterId r:id="rId42"/>
  </p:notesMasterIdLst>
  <p:sldIdLst>
    <p:sldId id="257" r:id="rId2"/>
    <p:sldId id="259" r:id="rId3"/>
    <p:sldId id="480" r:id="rId4"/>
    <p:sldId id="481" r:id="rId5"/>
    <p:sldId id="486" r:id="rId6"/>
    <p:sldId id="487" r:id="rId7"/>
    <p:sldId id="488" r:id="rId8"/>
    <p:sldId id="489" r:id="rId9"/>
    <p:sldId id="490" r:id="rId10"/>
    <p:sldId id="491" r:id="rId11"/>
    <p:sldId id="492" r:id="rId12"/>
    <p:sldId id="493" r:id="rId13"/>
    <p:sldId id="494" r:id="rId14"/>
    <p:sldId id="495" r:id="rId15"/>
    <p:sldId id="496" r:id="rId16"/>
    <p:sldId id="497" r:id="rId17"/>
    <p:sldId id="498" r:id="rId18"/>
    <p:sldId id="499" r:id="rId19"/>
    <p:sldId id="500" r:id="rId20"/>
    <p:sldId id="501" r:id="rId21"/>
    <p:sldId id="502" r:id="rId22"/>
    <p:sldId id="503" r:id="rId23"/>
    <p:sldId id="504" r:id="rId24"/>
    <p:sldId id="505" r:id="rId25"/>
    <p:sldId id="463" r:id="rId26"/>
    <p:sldId id="464" r:id="rId27"/>
    <p:sldId id="506" r:id="rId28"/>
    <p:sldId id="507" r:id="rId29"/>
    <p:sldId id="508" r:id="rId30"/>
    <p:sldId id="509" r:id="rId31"/>
    <p:sldId id="510" r:id="rId32"/>
    <p:sldId id="511" r:id="rId33"/>
    <p:sldId id="512" r:id="rId34"/>
    <p:sldId id="513" r:id="rId35"/>
    <p:sldId id="514" r:id="rId36"/>
    <p:sldId id="515" r:id="rId37"/>
    <p:sldId id="516" r:id="rId38"/>
    <p:sldId id="517" r:id="rId39"/>
    <p:sldId id="518" r:id="rId40"/>
    <p:sldId id="519"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EA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33"/>
    <p:restoredTop sz="94694"/>
  </p:normalViewPr>
  <p:slideViewPr>
    <p:cSldViewPr>
      <p:cViewPr varScale="1">
        <p:scale>
          <a:sx n="122" d="100"/>
          <a:sy n="122" d="100"/>
        </p:scale>
        <p:origin x="102" y="19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Hennick" userId="47308667-b466-4bc8-8630-0f7e6f423307" providerId="ADAL" clId="{C47F5362-F48B-4D7D-9100-2B1B47BC47AB}"/>
    <pc:docChg chg="addSld delSld modSld">
      <pc:chgData name="Michael Hennick" userId="47308667-b466-4bc8-8630-0f7e6f423307" providerId="ADAL" clId="{C47F5362-F48B-4D7D-9100-2B1B47BC47AB}" dt="2024-02-21T22:40:06.426" v="4" actId="20578"/>
      <pc:docMkLst>
        <pc:docMk/>
      </pc:docMkLst>
      <pc:sldChg chg="modSp mod">
        <pc:chgData name="Michael Hennick" userId="47308667-b466-4bc8-8630-0f7e6f423307" providerId="ADAL" clId="{C47F5362-F48B-4D7D-9100-2B1B47BC47AB}" dt="2024-02-21T22:40:06.426" v="4" actId="20578"/>
        <pc:sldMkLst>
          <pc:docMk/>
          <pc:sldMk cId="2984370940" sldId="259"/>
        </pc:sldMkLst>
        <pc:spChg chg="mod">
          <ac:chgData name="Michael Hennick" userId="47308667-b466-4bc8-8630-0f7e6f423307" providerId="ADAL" clId="{C47F5362-F48B-4D7D-9100-2B1B47BC47AB}" dt="2024-02-21T22:40:06.426" v="4" actId="20578"/>
          <ac:spMkLst>
            <pc:docMk/>
            <pc:sldMk cId="2984370940" sldId="259"/>
            <ac:spMk id="3" creationId="{00000000-0000-0000-0000-000000000000}"/>
          </ac:spMkLst>
        </pc:spChg>
      </pc:sldChg>
      <pc:sldChg chg="del">
        <pc:chgData name="Michael Hennick" userId="47308667-b466-4bc8-8630-0f7e6f423307" providerId="ADAL" clId="{C47F5362-F48B-4D7D-9100-2B1B47BC47AB}" dt="2024-02-21T22:39:44.082" v="0" actId="47"/>
        <pc:sldMkLst>
          <pc:docMk/>
          <pc:sldMk cId="2172464005" sldId="401"/>
        </pc:sldMkLst>
      </pc:sldChg>
      <pc:sldChg chg="del">
        <pc:chgData name="Michael Hennick" userId="47308667-b466-4bc8-8630-0f7e6f423307" providerId="ADAL" clId="{C47F5362-F48B-4D7D-9100-2B1B47BC47AB}" dt="2024-02-21T22:39:44.082" v="0" actId="47"/>
        <pc:sldMkLst>
          <pc:docMk/>
          <pc:sldMk cId="1692639675" sldId="424"/>
        </pc:sldMkLst>
      </pc:sldChg>
      <pc:sldChg chg="del">
        <pc:chgData name="Michael Hennick" userId="47308667-b466-4bc8-8630-0f7e6f423307" providerId="ADAL" clId="{C47F5362-F48B-4D7D-9100-2B1B47BC47AB}" dt="2024-02-21T22:39:44.082" v="0" actId="47"/>
        <pc:sldMkLst>
          <pc:docMk/>
          <pc:sldMk cId="3701871159" sldId="426"/>
        </pc:sldMkLst>
      </pc:sldChg>
      <pc:sldChg chg="del">
        <pc:chgData name="Michael Hennick" userId="47308667-b466-4bc8-8630-0f7e6f423307" providerId="ADAL" clId="{C47F5362-F48B-4D7D-9100-2B1B47BC47AB}" dt="2024-02-21T22:39:44.082" v="0" actId="47"/>
        <pc:sldMkLst>
          <pc:docMk/>
          <pc:sldMk cId="1392607860" sldId="427"/>
        </pc:sldMkLst>
      </pc:sldChg>
      <pc:sldChg chg="del">
        <pc:chgData name="Michael Hennick" userId="47308667-b466-4bc8-8630-0f7e6f423307" providerId="ADAL" clId="{C47F5362-F48B-4D7D-9100-2B1B47BC47AB}" dt="2024-02-21T22:39:44.082" v="0" actId="47"/>
        <pc:sldMkLst>
          <pc:docMk/>
          <pc:sldMk cId="4241869746" sldId="428"/>
        </pc:sldMkLst>
      </pc:sldChg>
      <pc:sldChg chg="del">
        <pc:chgData name="Michael Hennick" userId="47308667-b466-4bc8-8630-0f7e6f423307" providerId="ADAL" clId="{C47F5362-F48B-4D7D-9100-2B1B47BC47AB}" dt="2024-02-21T22:39:44.082" v="0" actId="47"/>
        <pc:sldMkLst>
          <pc:docMk/>
          <pc:sldMk cId="4140903778" sldId="429"/>
        </pc:sldMkLst>
      </pc:sldChg>
      <pc:sldChg chg="del">
        <pc:chgData name="Michael Hennick" userId="47308667-b466-4bc8-8630-0f7e6f423307" providerId="ADAL" clId="{C47F5362-F48B-4D7D-9100-2B1B47BC47AB}" dt="2024-02-21T22:39:44.082" v="0" actId="47"/>
        <pc:sldMkLst>
          <pc:docMk/>
          <pc:sldMk cId="1965114630" sldId="430"/>
        </pc:sldMkLst>
      </pc:sldChg>
      <pc:sldChg chg="del">
        <pc:chgData name="Michael Hennick" userId="47308667-b466-4bc8-8630-0f7e6f423307" providerId="ADAL" clId="{C47F5362-F48B-4D7D-9100-2B1B47BC47AB}" dt="2024-02-21T22:39:44.082" v="0" actId="47"/>
        <pc:sldMkLst>
          <pc:docMk/>
          <pc:sldMk cId="4090726972" sldId="431"/>
        </pc:sldMkLst>
      </pc:sldChg>
      <pc:sldChg chg="del">
        <pc:chgData name="Michael Hennick" userId="47308667-b466-4bc8-8630-0f7e6f423307" providerId="ADAL" clId="{C47F5362-F48B-4D7D-9100-2B1B47BC47AB}" dt="2024-02-21T22:39:44.082" v="0" actId="47"/>
        <pc:sldMkLst>
          <pc:docMk/>
          <pc:sldMk cId="2123150062" sldId="432"/>
        </pc:sldMkLst>
      </pc:sldChg>
      <pc:sldChg chg="del">
        <pc:chgData name="Michael Hennick" userId="47308667-b466-4bc8-8630-0f7e6f423307" providerId="ADAL" clId="{C47F5362-F48B-4D7D-9100-2B1B47BC47AB}" dt="2024-02-21T22:39:44.082" v="0" actId="47"/>
        <pc:sldMkLst>
          <pc:docMk/>
          <pc:sldMk cId="2777430997" sldId="433"/>
        </pc:sldMkLst>
      </pc:sldChg>
      <pc:sldChg chg="del">
        <pc:chgData name="Michael Hennick" userId="47308667-b466-4bc8-8630-0f7e6f423307" providerId="ADAL" clId="{C47F5362-F48B-4D7D-9100-2B1B47BC47AB}" dt="2024-02-21T22:39:44.082" v="0" actId="47"/>
        <pc:sldMkLst>
          <pc:docMk/>
          <pc:sldMk cId="2825360509" sldId="434"/>
        </pc:sldMkLst>
      </pc:sldChg>
      <pc:sldChg chg="del">
        <pc:chgData name="Michael Hennick" userId="47308667-b466-4bc8-8630-0f7e6f423307" providerId="ADAL" clId="{C47F5362-F48B-4D7D-9100-2B1B47BC47AB}" dt="2024-02-21T22:39:44.082" v="0" actId="47"/>
        <pc:sldMkLst>
          <pc:docMk/>
          <pc:sldMk cId="2975060128" sldId="435"/>
        </pc:sldMkLst>
      </pc:sldChg>
      <pc:sldChg chg="del">
        <pc:chgData name="Michael Hennick" userId="47308667-b466-4bc8-8630-0f7e6f423307" providerId="ADAL" clId="{C47F5362-F48B-4D7D-9100-2B1B47BC47AB}" dt="2024-02-21T22:39:44.082" v="0" actId="47"/>
        <pc:sldMkLst>
          <pc:docMk/>
          <pc:sldMk cId="1980119359" sldId="437"/>
        </pc:sldMkLst>
      </pc:sldChg>
      <pc:sldChg chg="del">
        <pc:chgData name="Michael Hennick" userId="47308667-b466-4bc8-8630-0f7e6f423307" providerId="ADAL" clId="{C47F5362-F48B-4D7D-9100-2B1B47BC47AB}" dt="2024-02-21T22:39:44.082" v="0" actId="47"/>
        <pc:sldMkLst>
          <pc:docMk/>
          <pc:sldMk cId="2654318338" sldId="438"/>
        </pc:sldMkLst>
      </pc:sldChg>
      <pc:sldChg chg="del">
        <pc:chgData name="Michael Hennick" userId="47308667-b466-4bc8-8630-0f7e6f423307" providerId="ADAL" clId="{C47F5362-F48B-4D7D-9100-2B1B47BC47AB}" dt="2024-02-21T22:39:44.082" v="0" actId="47"/>
        <pc:sldMkLst>
          <pc:docMk/>
          <pc:sldMk cId="1909470965" sldId="439"/>
        </pc:sldMkLst>
      </pc:sldChg>
      <pc:sldChg chg="del">
        <pc:chgData name="Michael Hennick" userId="47308667-b466-4bc8-8630-0f7e6f423307" providerId="ADAL" clId="{C47F5362-F48B-4D7D-9100-2B1B47BC47AB}" dt="2024-02-21T22:39:44.082" v="0" actId="47"/>
        <pc:sldMkLst>
          <pc:docMk/>
          <pc:sldMk cId="568239790" sldId="440"/>
        </pc:sldMkLst>
      </pc:sldChg>
      <pc:sldChg chg="del">
        <pc:chgData name="Michael Hennick" userId="47308667-b466-4bc8-8630-0f7e6f423307" providerId="ADAL" clId="{C47F5362-F48B-4D7D-9100-2B1B47BC47AB}" dt="2024-02-21T22:39:44.082" v="0" actId="47"/>
        <pc:sldMkLst>
          <pc:docMk/>
          <pc:sldMk cId="2352378296" sldId="441"/>
        </pc:sldMkLst>
      </pc:sldChg>
      <pc:sldChg chg="del">
        <pc:chgData name="Michael Hennick" userId="47308667-b466-4bc8-8630-0f7e6f423307" providerId="ADAL" clId="{C47F5362-F48B-4D7D-9100-2B1B47BC47AB}" dt="2024-02-21T22:39:44.082" v="0" actId="47"/>
        <pc:sldMkLst>
          <pc:docMk/>
          <pc:sldMk cId="508815707" sldId="442"/>
        </pc:sldMkLst>
      </pc:sldChg>
      <pc:sldChg chg="del">
        <pc:chgData name="Michael Hennick" userId="47308667-b466-4bc8-8630-0f7e6f423307" providerId="ADAL" clId="{C47F5362-F48B-4D7D-9100-2B1B47BC47AB}" dt="2024-02-21T22:39:44.082" v="0" actId="47"/>
        <pc:sldMkLst>
          <pc:docMk/>
          <pc:sldMk cId="1925097210" sldId="443"/>
        </pc:sldMkLst>
      </pc:sldChg>
      <pc:sldChg chg="del">
        <pc:chgData name="Michael Hennick" userId="47308667-b466-4bc8-8630-0f7e6f423307" providerId="ADAL" clId="{C47F5362-F48B-4D7D-9100-2B1B47BC47AB}" dt="2024-02-21T22:39:44.082" v="0" actId="47"/>
        <pc:sldMkLst>
          <pc:docMk/>
          <pc:sldMk cId="4205465000" sldId="444"/>
        </pc:sldMkLst>
      </pc:sldChg>
      <pc:sldChg chg="del">
        <pc:chgData name="Michael Hennick" userId="47308667-b466-4bc8-8630-0f7e6f423307" providerId="ADAL" clId="{C47F5362-F48B-4D7D-9100-2B1B47BC47AB}" dt="2024-02-21T22:39:44.082" v="0" actId="47"/>
        <pc:sldMkLst>
          <pc:docMk/>
          <pc:sldMk cId="2994271128" sldId="445"/>
        </pc:sldMkLst>
      </pc:sldChg>
      <pc:sldChg chg="del">
        <pc:chgData name="Michael Hennick" userId="47308667-b466-4bc8-8630-0f7e6f423307" providerId="ADAL" clId="{C47F5362-F48B-4D7D-9100-2B1B47BC47AB}" dt="2024-02-21T22:39:44.082" v="0" actId="47"/>
        <pc:sldMkLst>
          <pc:docMk/>
          <pc:sldMk cId="3644070665" sldId="446"/>
        </pc:sldMkLst>
      </pc:sldChg>
      <pc:sldChg chg="del">
        <pc:chgData name="Michael Hennick" userId="47308667-b466-4bc8-8630-0f7e6f423307" providerId="ADAL" clId="{C47F5362-F48B-4D7D-9100-2B1B47BC47AB}" dt="2024-02-21T22:39:44.082" v="0" actId="47"/>
        <pc:sldMkLst>
          <pc:docMk/>
          <pc:sldMk cId="1025574177" sldId="447"/>
        </pc:sldMkLst>
      </pc:sldChg>
      <pc:sldChg chg="del">
        <pc:chgData name="Michael Hennick" userId="47308667-b466-4bc8-8630-0f7e6f423307" providerId="ADAL" clId="{C47F5362-F48B-4D7D-9100-2B1B47BC47AB}" dt="2024-02-21T22:39:44.082" v="0" actId="47"/>
        <pc:sldMkLst>
          <pc:docMk/>
          <pc:sldMk cId="1813596466" sldId="448"/>
        </pc:sldMkLst>
      </pc:sldChg>
      <pc:sldChg chg="del">
        <pc:chgData name="Michael Hennick" userId="47308667-b466-4bc8-8630-0f7e6f423307" providerId="ADAL" clId="{C47F5362-F48B-4D7D-9100-2B1B47BC47AB}" dt="2024-02-21T22:39:44.082" v="0" actId="47"/>
        <pc:sldMkLst>
          <pc:docMk/>
          <pc:sldMk cId="367494163" sldId="449"/>
        </pc:sldMkLst>
      </pc:sldChg>
      <pc:sldChg chg="del">
        <pc:chgData name="Michael Hennick" userId="47308667-b466-4bc8-8630-0f7e6f423307" providerId="ADAL" clId="{C47F5362-F48B-4D7D-9100-2B1B47BC47AB}" dt="2024-02-21T22:39:44.082" v="0" actId="47"/>
        <pc:sldMkLst>
          <pc:docMk/>
          <pc:sldMk cId="3895920814" sldId="450"/>
        </pc:sldMkLst>
      </pc:sldChg>
      <pc:sldChg chg="del">
        <pc:chgData name="Michael Hennick" userId="47308667-b466-4bc8-8630-0f7e6f423307" providerId="ADAL" clId="{C47F5362-F48B-4D7D-9100-2B1B47BC47AB}" dt="2024-02-21T22:39:44.082" v="0" actId="47"/>
        <pc:sldMkLst>
          <pc:docMk/>
          <pc:sldMk cId="4121662670" sldId="451"/>
        </pc:sldMkLst>
      </pc:sldChg>
      <pc:sldChg chg="del">
        <pc:chgData name="Michael Hennick" userId="47308667-b466-4bc8-8630-0f7e6f423307" providerId="ADAL" clId="{C47F5362-F48B-4D7D-9100-2B1B47BC47AB}" dt="2024-02-21T22:39:44.082" v="0" actId="47"/>
        <pc:sldMkLst>
          <pc:docMk/>
          <pc:sldMk cId="2838919653" sldId="452"/>
        </pc:sldMkLst>
      </pc:sldChg>
      <pc:sldChg chg="del">
        <pc:chgData name="Michael Hennick" userId="47308667-b466-4bc8-8630-0f7e6f423307" providerId="ADAL" clId="{C47F5362-F48B-4D7D-9100-2B1B47BC47AB}" dt="2024-02-21T22:39:44.082" v="0" actId="47"/>
        <pc:sldMkLst>
          <pc:docMk/>
          <pc:sldMk cId="2647380488" sldId="453"/>
        </pc:sldMkLst>
      </pc:sldChg>
      <pc:sldChg chg="del">
        <pc:chgData name="Michael Hennick" userId="47308667-b466-4bc8-8630-0f7e6f423307" providerId="ADAL" clId="{C47F5362-F48B-4D7D-9100-2B1B47BC47AB}" dt="2024-02-21T22:39:44.082" v="0" actId="47"/>
        <pc:sldMkLst>
          <pc:docMk/>
          <pc:sldMk cId="2601507974" sldId="454"/>
        </pc:sldMkLst>
      </pc:sldChg>
      <pc:sldChg chg="del">
        <pc:chgData name="Michael Hennick" userId="47308667-b466-4bc8-8630-0f7e6f423307" providerId="ADAL" clId="{C47F5362-F48B-4D7D-9100-2B1B47BC47AB}" dt="2024-02-21T22:39:44.082" v="0" actId="47"/>
        <pc:sldMkLst>
          <pc:docMk/>
          <pc:sldMk cId="550773249" sldId="455"/>
        </pc:sldMkLst>
      </pc:sldChg>
      <pc:sldChg chg="del">
        <pc:chgData name="Michael Hennick" userId="47308667-b466-4bc8-8630-0f7e6f423307" providerId="ADAL" clId="{C47F5362-F48B-4D7D-9100-2B1B47BC47AB}" dt="2024-02-21T22:39:44.082" v="0" actId="47"/>
        <pc:sldMkLst>
          <pc:docMk/>
          <pc:sldMk cId="3165232960" sldId="456"/>
        </pc:sldMkLst>
      </pc:sldChg>
      <pc:sldChg chg="del">
        <pc:chgData name="Michael Hennick" userId="47308667-b466-4bc8-8630-0f7e6f423307" providerId="ADAL" clId="{C47F5362-F48B-4D7D-9100-2B1B47BC47AB}" dt="2024-02-21T22:39:44.082" v="0" actId="47"/>
        <pc:sldMkLst>
          <pc:docMk/>
          <pc:sldMk cId="3069851031" sldId="457"/>
        </pc:sldMkLst>
      </pc:sldChg>
      <pc:sldChg chg="del">
        <pc:chgData name="Michael Hennick" userId="47308667-b466-4bc8-8630-0f7e6f423307" providerId="ADAL" clId="{C47F5362-F48B-4D7D-9100-2B1B47BC47AB}" dt="2024-02-21T22:39:44.082" v="0" actId="47"/>
        <pc:sldMkLst>
          <pc:docMk/>
          <pc:sldMk cId="924592368" sldId="458"/>
        </pc:sldMkLst>
      </pc:sldChg>
      <pc:sldChg chg="del">
        <pc:chgData name="Michael Hennick" userId="47308667-b466-4bc8-8630-0f7e6f423307" providerId="ADAL" clId="{C47F5362-F48B-4D7D-9100-2B1B47BC47AB}" dt="2024-02-21T22:39:44.082" v="0" actId="47"/>
        <pc:sldMkLst>
          <pc:docMk/>
          <pc:sldMk cId="100927495" sldId="459"/>
        </pc:sldMkLst>
      </pc:sldChg>
      <pc:sldChg chg="del">
        <pc:chgData name="Michael Hennick" userId="47308667-b466-4bc8-8630-0f7e6f423307" providerId="ADAL" clId="{C47F5362-F48B-4D7D-9100-2B1B47BC47AB}" dt="2024-02-21T22:39:44.082" v="0" actId="47"/>
        <pc:sldMkLst>
          <pc:docMk/>
          <pc:sldMk cId="4022286155" sldId="460"/>
        </pc:sldMkLst>
      </pc:sldChg>
      <pc:sldChg chg="del">
        <pc:chgData name="Michael Hennick" userId="47308667-b466-4bc8-8630-0f7e6f423307" providerId="ADAL" clId="{C47F5362-F48B-4D7D-9100-2B1B47BC47AB}" dt="2024-02-21T22:39:44.082" v="0" actId="47"/>
        <pc:sldMkLst>
          <pc:docMk/>
          <pc:sldMk cId="1069802261" sldId="461"/>
        </pc:sldMkLst>
      </pc:sldChg>
      <pc:sldChg chg="del">
        <pc:chgData name="Michael Hennick" userId="47308667-b466-4bc8-8630-0f7e6f423307" providerId="ADAL" clId="{C47F5362-F48B-4D7D-9100-2B1B47BC47AB}" dt="2024-02-21T22:39:44.082" v="0" actId="47"/>
        <pc:sldMkLst>
          <pc:docMk/>
          <pc:sldMk cId="548561642" sldId="462"/>
        </pc:sldMkLst>
      </pc:sldChg>
      <pc:sldChg chg="add">
        <pc:chgData name="Michael Hennick" userId="47308667-b466-4bc8-8630-0f7e6f423307" providerId="ADAL" clId="{C47F5362-F48B-4D7D-9100-2B1B47BC47AB}" dt="2024-02-21T22:39:45.633" v="1"/>
        <pc:sldMkLst>
          <pc:docMk/>
          <pc:sldMk cId="1404702925" sldId="463"/>
        </pc:sldMkLst>
      </pc:sldChg>
      <pc:sldChg chg="add">
        <pc:chgData name="Michael Hennick" userId="47308667-b466-4bc8-8630-0f7e6f423307" providerId="ADAL" clId="{C47F5362-F48B-4D7D-9100-2B1B47BC47AB}" dt="2024-02-21T22:39:45.633" v="1"/>
        <pc:sldMkLst>
          <pc:docMk/>
          <pc:sldMk cId="2298763938" sldId="464"/>
        </pc:sldMkLst>
      </pc:sldChg>
      <pc:sldChg chg="del">
        <pc:chgData name="Michael Hennick" userId="47308667-b466-4bc8-8630-0f7e6f423307" providerId="ADAL" clId="{C47F5362-F48B-4D7D-9100-2B1B47BC47AB}" dt="2024-02-21T22:39:44.082" v="0" actId="47"/>
        <pc:sldMkLst>
          <pc:docMk/>
          <pc:sldMk cId="1941180637" sldId="465"/>
        </pc:sldMkLst>
      </pc:sldChg>
      <pc:sldChg chg="del">
        <pc:chgData name="Michael Hennick" userId="47308667-b466-4bc8-8630-0f7e6f423307" providerId="ADAL" clId="{C47F5362-F48B-4D7D-9100-2B1B47BC47AB}" dt="2024-02-21T22:39:44.082" v="0" actId="47"/>
        <pc:sldMkLst>
          <pc:docMk/>
          <pc:sldMk cId="2925978141" sldId="466"/>
        </pc:sldMkLst>
      </pc:sldChg>
      <pc:sldChg chg="del">
        <pc:chgData name="Michael Hennick" userId="47308667-b466-4bc8-8630-0f7e6f423307" providerId="ADAL" clId="{C47F5362-F48B-4D7D-9100-2B1B47BC47AB}" dt="2024-02-21T22:39:44.082" v="0" actId="47"/>
        <pc:sldMkLst>
          <pc:docMk/>
          <pc:sldMk cId="2603820152" sldId="467"/>
        </pc:sldMkLst>
      </pc:sldChg>
      <pc:sldChg chg="del">
        <pc:chgData name="Michael Hennick" userId="47308667-b466-4bc8-8630-0f7e6f423307" providerId="ADAL" clId="{C47F5362-F48B-4D7D-9100-2B1B47BC47AB}" dt="2024-02-21T22:39:44.082" v="0" actId="47"/>
        <pc:sldMkLst>
          <pc:docMk/>
          <pc:sldMk cId="299561289" sldId="468"/>
        </pc:sldMkLst>
      </pc:sldChg>
      <pc:sldChg chg="del">
        <pc:chgData name="Michael Hennick" userId="47308667-b466-4bc8-8630-0f7e6f423307" providerId="ADAL" clId="{C47F5362-F48B-4D7D-9100-2B1B47BC47AB}" dt="2024-02-21T22:39:44.082" v="0" actId="47"/>
        <pc:sldMkLst>
          <pc:docMk/>
          <pc:sldMk cId="1427378149" sldId="469"/>
        </pc:sldMkLst>
      </pc:sldChg>
      <pc:sldChg chg="del">
        <pc:chgData name="Michael Hennick" userId="47308667-b466-4bc8-8630-0f7e6f423307" providerId="ADAL" clId="{C47F5362-F48B-4D7D-9100-2B1B47BC47AB}" dt="2024-02-21T22:39:44.082" v="0" actId="47"/>
        <pc:sldMkLst>
          <pc:docMk/>
          <pc:sldMk cId="2652402267" sldId="470"/>
        </pc:sldMkLst>
      </pc:sldChg>
      <pc:sldChg chg="del">
        <pc:chgData name="Michael Hennick" userId="47308667-b466-4bc8-8630-0f7e6f423307" providerId="ADAL" clId="{C47F5362-F48B-4D7D-9100-2B1B47BC47AB}" dt="2024-02-21T22:39:44.082" v="0" actId="47"/>
        <pc:sldMkLst>
          <pc:docMk/>
          <pc:sldMk cId="3447095867" sldId="471"/>
        </pc:sldMkLst>
      </pc:sldChg>
      <pc:sldChg chg="del">
        <pc:chgData name="Michael Hennick" userId="47308667-b466-4bc8-8630-0f7e6f423307" providerId="ADAL" clId="{C47F5362-F48B-4D7D-9100-2B1B47BC47AB}" dt="2024-02-21T22:39:44.082" v="0" actId="47"/>
        <pc:sldMkLst>
          <pc:docMk/>
          <pc:sldMk cId="2146624069" sldId="472"/>
        </pc:sldMkLst>
      </pc:sldChg>
      <pc:sldChg chg="del">
        <pc:chgData name="Michael Hennick" userId="47308667-b466-4bc8-8630-0f7e6f423307" providerId="ADAL" clId="{C47F5362-F48B-4D7D-9100-2B1B47BC47AB}" dt="2024-02-21T22:39:44.082" v="0" actId="47"/>
        <pc:sldMkLst>
          <pc:docMk/>
          <pc:sldMk cId="3539073775" sldId="473"/>
        </pc:sldMkLst>
      </pc:sldChg>
      <pc:sldChg chg="del">
        <pc:chgData name="Michael Hennick" userId="47308667-b466-4bc8-8630-0f7e6f423307" providerId="ADAL" clId="{C47F5362-F48B-4D7D-9100-2B1B47BC47AB}" dt="2024-02-21T22:39:44.082" v="0" actId="47"/>
        <pc:sldMkLst>
          <pc:docMk/>
          <pc:sldMk cId="3745624972" sldId="474"/>
        </pc:sldMkLst>
      </pc:sldChg>
      <pc:sldChg chg="del">
        <pc:chgData name="Michael Hennick" userId="47308667-b466-4bc8-8630-0f7e6f423307" providerId="ADAL" clId="{C47F5362-F48B-4D7D-9100-2B1B47BC47AB}" dt="2024-02-21T22:39:44.082" v="0" actId="47"/>
        <pc:sldMkLst>
          <pc:docMk/>
          <pc:sldMk cId="2902923239" sldId="475"/>
        </pc:sldMkLst>
      </pc:sldChg>
      <pc:sldChg chg="del">
        <pc:chgData name="Michael Hennick" userId="47308667-b466-4bc8-8630-0f7e6f423307" providerId="ADAL" clId="{C47F5362-F48B-4D7D-9100-2B1B47BC47AB}" dt="2024-02-21T22:39:44.082" v="0" actId="47"/>
        <pc:sldMkLst>
          <pc:docMk/>
          <pc:sldMk cId="2184331414" sldId="476"/>
        </pc:sldMkLst>
      </pc:sldChg>
      <pc:sldChg chg="del">
        <pc:chgData name="Michael Hennick" userId="47308667-b466-4bc8-8630-0f7e6f423307" providerId="ADAL" clId="{C47F5362-F48B-4D7D-9100-2B1B47BC47AB}" dt="2024-02-21T22:39:44.082" v="0" actId="47"/>
        <pc:sldMkLst>
          <pc:docMk/>
          <pc:sldMk cId="125218218" sldId="477"/>
        </pc:sldMkLst>
      </pc:sldChg>
      <pc:sldChg chg="del">
        <pc:chgData name="Michael Hennick" userId="47308667-b466-4bc8-8630-0f7e6f423307" providerId="ADAL" clId="{C47F5362-F48B-4D7D-9100-2B1B47BC47AB}" dt="2024-02-21T22:39:44.082" v="0" actId="47"/>
        <pc:sldMkLst>
          <pc:docMk/>
          <pc:sldMk cId="3576940996" sldId="478"/>
        </pc:sldMkLst>
      </pc:sldChg>
      <pc:sldChg chg="del">
        <pc:chgData name="Michael Hennick" userId="47308667-b466-4bc8-8630-0f7e6f423307" providerId="ADAL" clId="{C47F5362-F48B-4D7D-9100-2B1B47BC47AB}" dt="2024-02-21T22:39:44.082" v="0" actId="47"/>
        <pc:sldMkLst>
          <pc:docMk/>
          <pc:sldMk cId="1816101134" sldId="479"/>
        </pc:sldMkLst>
      </pc:sldChg>
      <pc:sldChg chg="add">
        <pc:chgData name="Michael Hennick" userId="47308667-b466-4bc8-8630-0f7e6f423307" providerId="ADAL" clId="{C47F5362-F48B-4D7D-9100-2B1B47BC47AB}" dt="2024-02-21T22:39:45.633" v="1"/>
        <pc:sldMkLst>
          <pc:docMk/>
          <pc:sldMk cId="4227418878" sldId="480"/>
        </pc:sldMkLst>
      </pc:sldChg>
      <pc:sldChg chg="add">
        <pc:chgData name="Michael Hennick" userId="47308667-b466-4bc8-8630-0f7e6f423307" providerId="ADAL" clId="{C47F5362-F48B-4D7D-9100-2B1B47BC47AB}" dt="2024-02-21T22:39:45.633" v="1"/>
        <pc:sldMkLst>
          <pc:docMk/>
          <pc:sldMk cId="3320828251" sldId="481"/>
        </pc:sldMkLst>
      </pc:sldChg>
      <pc:sldChg chg="add">
        <pc:chgData name="Michael Hennick" userId="47308667-b466-4bc8-8630-0f7e6f423307" providerId="ADAL" clId="{C47F5362-F48B-4D7D-9100-2B1B47BC47AB}" dt="2024-02-21T22:39:45.633" v="1"/>
        <pc:sldMkLst>
          <pc:docMk/>
          <pc:sldMk cId="108007725" sldId="486"/>
        </pc:sldMkLst>
      </pc:sldChg>
      <pc:sldChg chg="add">
        <pc:chgData name="Michael Hennick" userId="47308667-b466-4bc8-8630-0f7e6f423307" providerId="ADAL" clId="{C47F5362-F48B-4D7D-9100-2B1B47BC47AB}" dt="2024-02-21T22:39:45.633" v="1"/>
        <pc:sldMkLst>
          <pc:docMk/>
          <pc:sldMk cId="216881401" sldId="487"/>
        </pc:sldMkLst>
      </pc:sldChg>
      <pc:sldChg chg="add">
        <pc:chgData name="Michael Hennick" userId="47308667-b466-4bc8-8630-0f7e6f423307" providerId="ADAL" clId="{C47F5362-F48B-4D7D-9100-2B1B47BC47AB}" dt="2024-02-21T22:39:45.633" v="1"/>
        <pc:sldMkLst>
          <pc:docMk/>
          <pc:sldMk cId="2623907780" sldId="488"/>
        </pc:sldMkLst>
      </pc:sldChg>
      <pc:sldChg chg="add">
        <pc:chgData name="Michael Hennick" userId="47308667-b466-4bc8-8630-0f7e6f423307" providerId="ADAL" clId="{C47F5362-F48B-4D7D-9100-2B1B47BC47AB}" dt="2024-02-21T22:39:45.633" v="1"/>
        <pc:sldMkLst>
          <pc:docMk/>
          <pc:sldMk cId="3238562109" sldId="489"/>
        </pc:sldMkLst>
      </pc:sldChg>
      <pc:sldChg chg="add">
        <pc:chgData name="Michael Hennick" userId="47308667-b466-4bc8-8630-0f7e6f423307" providerId="ADAL" clId="{C47F5362-F48B-4D7D-9100-2B1B47BC47AB}" dt="2024-02-21T22:39:45.633" v="1"/>
        <pc:sldMkLst>
          <pc:docMk/>
          <pc:sldMk cId="2324734890" sldId="490"/>
        </pc:sldMkLst>
      </pc:sldChg>
      <pc:sldChg chg="add">
        <pc:chgData name="Michael Hennick" userId="47308667-b466-4bc8-8630-0f7e6f423307" providerId="ADAL" clId="{C47F5362-F48B-4D7D-9100-2B1B47BC47AB}" dt="2024-02-21T22:39:45.633" v="1"/>
        <pc:sldMkLst>
          <pc:docMk/>
          <pc:sldMk cId="948930590" sldId="491"/>
        </pc:sldMkLst>
      </pc:sldChg>
      <pc:sldChg chg="add">
        <pc:chgData name="Michael Hennick" userId="47308667-b466-4bc8-8630-0f7e6f423307" providerId="ADAL" clId="{C47F5362-F48B-4D7D-9100-2B1B47BC47AB}" dt="2024-02-21T22:39:45.633" v="1"/>
        <pc:sldMkLst>
          <pc:docMk/>
          <pc:sldMk cId="435552203" sldId="492"/>
        </pc:sldMkLst>
      </pc:sldChg>
      <pc:sldChg chg="add">
        <pc:chgData name="Michael Hennick" userId="47308667-b466-4bc8-8630-0f7e6f423307" providerId="ADAL" clId="{C47F5362-F48B-4D7D-9100-2B1B47BC47AB}" dt="2024-02-21T22:39:45.633" v="1"/>
        <pc:sldMkLst>
          <pc:docMk/>
          <pc:sldMk cId="3333258130" sldId="493"/>
        </pc:sldMkLst>
      </pc:sldChg>
      <pc:sldChg chg="add">
        <pc:chgData name="Michael Hennick" userId="47308667-b466-4bc8-8630-0f7e6f423307" providerId="ADAL" clId="{C47F5362-F48B-4D7D-9100-2B1B47BC47AB}" dt="2024-02-21T22:39:45.633" v="1"/>
        <pc:sldMkLst>
          <pc:docMk/>
          <pc:sldMk cId="3111873696" sldId="494"/>
        </pc:sldMkLst>
      </pc:sldChg>
      <pc:sldChg chg="add">
        <pc:chgData name="Michael Hennick" userId="47308667-b466-4bc8-8630-0f7e6f423307" providerId="ADAL" clId="{C47F5362-F48B-4D7D-9100-2B1B47BC47AB}" dt="2024-02-21T22:39:45.633" v="1"/>
        <pc:sldMkLst>
          <pc:docMk/>
          <pc:sldMk cId="1766850333" sldId="495"/>
        </pc:sldMkLst>
      </pc:sldChg>
      <pc:sldChg chg="add">
        <pc:chgData name="Michael Hennick" userId="47308667-b466-4bc8-8630-0f7e6f423307" providerId="ADAL" clId="{C47F5362-F48B-4D7D-9100-2B1B47BC47AB}" dt="2024-02-21T22:39:45.633" v="1"/>
        <pc:sldMkLst>
          <pc:docMk/>
          <pc:sldMk cId="81905341" sldId="496"/>
        </pc:sldMkLst>
      </pc:sldChg>
      <pc:sldChg chg="add">
        <pc:chgData name="Michael Hennick" userId="47308667-b466-4bc8-8630-0f7e6f423307" providerId="ADAL" clId="{C47F5362-F48B-4D7D-9100-2B1B47BC47AB}" dt="2024-02-21T22:39:45.633" v="1"/>
        <pc:sldMkLst>
          <pc:docMk/>
          <pc:sldMk cId="1370610149" sldId="497"/>
        </pc:sldMkLst>
      </pc:sldChg>
      <pc:sldChg chg="add">
        <pc:chgData name="Michael Hennick" userId="47308667-b466-4bc8-8630-0f7e6f423307" providerId="ADAL" clId="{C47F5362-F48B-4D7D-9100-2B1B47BC47AB}" dt="2024-02-21T22:39:45.633" v="1"/>
        <pc:sldMkLst>
          <pc:docMk/>
          <pc:sldMk cId="2063645664" sldId="498"/>
        </pc:sldMkLst>
      </pc:sldChg>
      <pc:sldChg chg="add">
        <pc:chgData name="Michael Hennick" userId="47308667-b466-4bc8-8630-0f7e6f423307" providerId="ADAL" clId="{C47F5362-F48B-4D7D-9100-2B1B47BC47AB}" dt="2024-02-21T22:39:45.633" v="1"/>
        <pc:sldMkLst>
          <pc:docMk/>
          <pc:sldMk cId="3513334773" sldId="499"/>
        </pc:sldMkLst>
      </pc:sldChg>
      <pc:sldChg chg="add">
        <pc:chgData name="Michael Hennick" userId="47308667-b466-4bc8-8630-0f7e6f423307" providerId="ADAL" clId="{C47F5362-F48B-4D7D-9100-2B1B47BC47AB}" dt="2024-02-21T22:39:45.633" v="1"/>
        <pc:sldMkLst>
          <pc:docMk/>
          <pc:sldMk cId="2597535169" sldId="500"/>
        </pc:sldMkLst>
      </pc:sldChg>
      <pc:sldChg chg="add">
        <pc:chgData name="Michael Hennick" userId="47308667-b466-4bc8-8630-0f7e6f423307" providerId="ADAL" clId="{C47F5362-F48B-4D7D-9100-2B1B47BC47AB}" dt="2024-02-21T22:39:45.633" v="1"/>
        <pc:sldMkLst>
          <pc:docMk/>
          <pc:sldMk cId="2031980663" sldId="501"/>
        </pc:sldMkLst>
      </pc:sldChg>
      <pc:sldChg chg="add">
        <pc:chgData name="Michael Hennick" userId="47308667-b466-4bc8-8630-0f7e6f423307" providerId="ADAL" clId="{C47F5362-F48B-4D7D-9100-2B1B47BC47AB}" dt="2024-02-21T22:39:45.633" v="1"/>
        <pc:sldMkLst>
          <pc:docMk/>
          <pc:sldMk cId="3048765644" sldId="502"/>
        </pc:sldMkLst>
      </pc:sldChg>
      <pc:sldChg chg="add">
        <pc:chgData name="Michael Hennick" userId="47308667-b466-4bc8-8630-0f7e6f423307" providerId="ADAL" clId="{C47F5362-F48B-4D7D-9100-2B1B47BC47AB}" dt="2024-02-21T22:39:45.633" v="1"/>
        <pc:sldMkLst>
          <pc:docMk/>
          <pc:sldMk cId="4274394085" sldId="503"/>
        </pc:sldMkLst>
      </pc:sldChg>
      <pc:sldChg chg="add">
        <pc:chgData name="Michael Hennick" userId="47308667-b466-4bc8-8630-0f7e6f423307" providerId="ADAL" clId="{C47F5362-F48B-4D7D-9100-2B1B47BC47AB}" dt="2024-02-21T22:39:45.633" v="1"/>
        <pc:sldMkLst>
          <pc:docMk/>
          <pc:sldMk cId="3115340152" sldId="504"/>
        </pc:sldMkLst>
      </pc:sldChg>
      <pc:sldChg chg="add">
        <pc:chgData name="Michael Hennick" userId="47308667-b466-4bc8-8630-0f7e6f423307" providerId="ADAL" clId="{C47F5362-F48B-4D7D-9100-2B1B47BC47AB}" dt="2024-02-21T22:39:45.633" v="1"/>
        <pc:sldMkLst>
          <pc:docMk/>
          <pc:sldMk cId="714916990" sldId="505"/>
        </pc:sldMkLst>
      </pc:sldChg>
      <pc:sldChg chg="add">
        <pc:chgData name="Michael Hennick" userId="47308667-b466-4bc8-8630-0f7e6f423307" providerId="ADAL" clId="{C47F5362-F48B-4D7D-9100-2B1B47BC47AB}" dt="2024-02-21T22:39:45.633" v="1"/>
        <pc:sldMkLst>
          <pc:docMk/>
          <pc:sldMk cId="1390706457" sldId="506"/>
        </pc:sldMkLst>
      </pc:sldChg>
      <pc:sldChg chg="add">
        <pc:chgData name="Michael Hennick" userId="47308667-b466-4bc8-8630-0f7e6f423307" providerId="ADAL" clId="{C47F5362-F48B-4D7D-9100-2B1B47BC47AB}" dt="2024-02-21T22:39:45.633" v="1"/>
        <pc:sldMkLst>
          <pc:docMk/>
          <pc:sldMk cId="1473999720" sldId="507"/>
        </pc:sldMkLst>
      </pc:sldChg>
      <pc:sldChg chg="add">
        <pc:chgData name="Michael Hennick" userId="47308667-b466-4bc8-8630-0f7e6f423307" providerId="ADAL" clId="{C47F5362-F48B-4D7D-9100-2B1B47BC47AB}" dt="2024-02-21T22:39:45.633" v="1"/>
        <pc:sldMkLst>
          <pc:docMk/>
          <pc:sldMk cId="2229186720" sldId="508"/>
        </pc:sldMkLst>
      </pc:sldChg>
      <pc:sldChg chg="add">
        <pc:chgData name="Michael Hennick" userId="47308667-b466-4bc8-8630-0f7e6f423307" providerId="ADAL" clId="{C47F5362-F48B-4D7D-9100-2B1B47BC47AB}" dt="2024-02-21T22:39:45.633" v="1"/>
        <pc:sldMkLst>
          <pc:docMk/>
          <pc:sldMk cId="1656274426" sldId="509"/>
        </pc:sldMkLst>
      </pc:sldChg>
      <pc:sldChg chg="add">
        <pc:chgData name="Michael Hennick" userId="47308667-b466-4bc8-8630-0f7e6f423307" providerId="ADAL" clId="{C47F5362-F48B-4D7D-9100-2B1B47BC47AB}" dt="2024-02-21T22:39:45.633" v="1"/>
        <pc:sldMkLst>
          <pc:docMk/>
          <pc:sldMk cId="3566334678" sldId="510"/>
        </pc:sldMkLst>
      </pc:sldChg>
      <pc:sldChg chg="add">
        <pc:chgData name="Michael Hennick" userId="47308667-b466-4bc8-8630-0f7e6f423307" providerId="ADAL" clId="{C47F5362-F48B-4D7D-9100-2B1B47BC47AB}" dt="2024-02-21T22:39:45.633" v="1"/>
        <pc:sldMkLst>
          <pc:docMk/>
          <pc:sldMk cId="1256878067" sldId="511"/>
        </pc:sldMkLst>
      </pc:sldChg>
      <pc:sldChg chg="add">
        <pc:chgData name="Michael Hennick" userId="47308667-b466-4bc8-8630-0f7e6f423307" providerId="ADAL" clId="{C47F5362-F48B-4D7D-9100-2B1B47BC47AB}" dt="2024-02-21T22:39:45.633" v="1"/>
        <pc:sldMkLst>
          <pc:docMk/>
          <pc:sldMk cId="2906652156" sldId="512"/>
        </pc:sldMkLst>
      </pc:sldChg>
      <pc:sldChg chg="add">
        <pc:chgData name="Michael Hennick" userId="47308667-b466-4bc8-8630-0f7e6f423307" providerId="ADAL" clId="{C47F5362-F48B-4D7D-9100-2B1B47BC47AB}" dt="2024-02-21T22:39:45.633" v="1"/>
        <pc:sldMkLst>
          <pc:docMk/>
          <pc:sldMk cId="3732990026" sldId="513"/>
        </pc:sldMkLst>
      </pc:sldChg>
      <pc:sldChg chg="add">
        <pc:chgData name="Michael Hennick" userId="47308667-b466-4bc8-8630-0f7e6f423307" providerId="ADAL" clId="{C47F5362-F48B-4D7D-9100-2B1B47BC47AB}" dt="2024-02-21T22:39:45.633" v="1"/>
        <pc:sldMkLst>
          <pc:docMk/>
          <pc:sldMk cId="1217248925" sldId="514"/>
        </pc:sldMkLst>
      </pc:sldChg>
      <pc:sldChg chg="add">
        <pc:chgData name="Michael Hennick" userId="47308667-b466-4bc8-8630-0f7e6f423307" providerId="ADAL" clId="{C47F5362-F48B-4D7D-9100-2B1B47BC47AB}" dt="2024-02-21T22:39:45.633" v="1"/>
        <pc:sldMkLst>
          <pc:docMk/>
          <pc:sldMk cId="2690790701" sldId="515"/>
        </pc:sldMkLst>
      </pc:sldChg>
      <pc:sldChg chg="add">
        <pc:chgData name="Michael Hennick" userId="47308667-b466-4bc8-8630-0f7e6f423307" providerId="ADAL" clId="{C47F5362-F48B-4D7D-9100-2B1B47BC47AB}" dt="2024-02-21T22:39:45.633" v="1"/>
        <pc:sldMkLst>
          <pc:docMk/>
          <pc:sldMk cId="3571953914" sldId="516"/>
        </pc:sldMkLst>
      </pc:sldChg>
      <pc:sldChg chg="add">
        <pc:chgData name="Michael Hennick" userId="47308667-b466-4bc8-8630-0f7e6f423307" providerId="ADAL" clId="{C47F5362-F48B-4D7D-9100-2B1B47BC47AB}" dt="2024-02-21T22:39:45.633" v="1"/>
        <pc:sldMkLst>
          <pc:docMk/>
          <pc:sldMk cId="1023327265" sldId="517"/>
        </pc:sldMkLst>
      </pc:sldChg>
      <pc:sldChg chg="add">
        <pc:chgData name="Michael Hennick" userId="47308667-b466-4bc8-8630-0f7e6f423307" providerId="ADAL" clId="{C47F5362-F48B-4D7D-9100-2B1B47BC47AB}" dt="2024-02-21T22:39:45.633" v="1"/>
        <pc:sldMkLst>
          <pc:docMk/>
          <pc:sldMk cId="3759103861" sldId="518"/>
        </pc:sldMkLst>
      </pc:sldChg>
      <pc:sldChg chg="add">
        <pc:chgData name="Michael Hennick" userId="47308667-b466-4bc8-8630-0f7e6f423307" providerId="ADAL" clId="{C47F5362-F48B-4D7D-9100-2B1B47BC47AB}" dt="2024-02-21T22:39:45.633" v="1"/>
        <pc:sldMkLst>
          <pc:docMk/>
          <pc:sldMk cId="4125077906" sldId="519"/>
        </pc:sldMkLst>
      </pc:sldChg>
    </pc:docChg>
  </pc:docChgLst>
</pc:chgInfo>
</file>

<file path=ppt/media/image1.jpeg>
</file>

<file path=ppt/media/image10.png>
</file>

<file path=ppt/media/image11.png>
</file>

<file path=ppt/media/image12.png>
</file>

<file path=ppt/media/image13.gif>
</file>

<file path=ppt/media/image14.jpeg>
</file>

<file path=ppt/media/image15.gif>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jpeg>
</file>

<file path=ppt/media/image3.png>
</file>

<file path=ppt/media/image30.jpeg>
</file>

<file path=ppt/media/image31.tiff>
</file>

<file path=ppt/media/image4.jpeg>
</file>

<file path=ppt/media/image5.tiff>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6CDA61-E664-634D-841D-EBA9ED737D79}" type="datetimeFigureOut">
              <a:rPr lang="en-US" smtClean="0"/>
              <a:t>2/21/2024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B09D675-D049-E849-AB6D-29F53391A025}" type="slidenum">
              <a:rPr lang="en-US" smtClean="0"/>
              <a:t>‹#›</a:t>
            </a:fld>
            <a:endParaRPr lang="en-US"/>
          </a:p>
        </p:txBody>
      </p:sp>
    </p:spTree>
    <p:extLst>
      <p:ext uri="{BB962C8B-B14F-4D97-AF65-F5344CB8AC3E}">
        <p14:creationId xmlns:p14="http://schemas.microsoft.com/office/powerpoint/2010/main" val="169079474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BF42B08F-7201-4881-BAE0-A32C1D4254DA}" type="datetimeFigureOut">
              <a:rPr lang="en-US" smtClean="0"/>
              <a:t>2/21/2024</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40B0EF93-A27B-488A-AF90-2665E003BCF2}"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F42B08F-7201-4881-BAE0-A32C1D4254DA}"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B0EF93-A27B-488A-AF90-2665E003BCF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F42B08F-7201-4881-BAE0-A32C1D4254DA}"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B0EF93-A27B-488A-AF90-2665E003BCF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F42B08F-7201-4881-BAE0-A32C1D4254DA}"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B0EF93-A27B-488A-AF90-2665E003BCF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BF42B08F-7201-4881-BAE0-A32C1D4254DA}" type="datetimeFigureOut">
              <a:rPr lang="en-US" smtClean="0"/>
              <a:t>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B0EF93-A27B-488A-AF90-2665E003BCF2}"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a:t>Click to edit Master title style</a:t>
            </a:r>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F42B08F-7201-4881-BAE0-A32C1D4254DA}" type="datetimeFigureOut">
              <a:rPr lang="en-US" smtClean="0"/>
              <a:t>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B0EF93-A27B-488A-AF90-2665E003BCF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BF42B08F-7201-4881-BAE0-A32C1D4254DA}" type="datetimeFigureOut">
              <a:rPr lang="en-US" smtClean="0"/>
              <a:t>2/21/2024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B0EF93-A27B-488A-AF90-2665E003BCF2}"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a:t>Click to edit Master title style</a:t>
            </a:r>
          </a:p>
        </p:txBody>
      </p:sp>
      <p:sp>
        <p:nvSpPr>
          <p:cNvPr id="7" name="Date Placeholder 6"/>
          <p:cNvSpPr>
            <a:spLocks noGrp="1"/>
          </p:cNvSpPr>
          <p:nvPr>
            <p:ph type="dt" sz="half" idx="10"/>
          </p:nvPr>
        </p:nvSpPr>
        <p:spPr/>
        <p:txBody>
          <a:bodyPr/>
          <a:lstStyle/>
          <a:p>
            <a:fld id="{BF42B08F-7201-4881-BAE0-A32C1D4254DA}" type="datetimeFigureOut">
              <a:rPr lang="en-US" smtClean="0"/>
              <a:t>2/21/2024</a:t>
            </a:fld>
            <a:endParaRPr lang="en-US"/>
          </a:p>
        </p:txBody>
      </p:sp>
      <p:sp>
        <p:nvSpPr>
          <p:cNvPr id="8" name="Slide Number Placeholder 7"/>
          <p:cNvSpPr>
            <a:spLocks noGrp="1"/>
          </p:cNvSpPr>
          <p:nvPr>
            <p:ph type="sldNum" sz="quarter" idx="11"/>
          </p:nvPr>
        </p:nvSpPr>
        <p:spPr/>
        <p:txBody>
          <a:bodyPr/>
          <a:lstStyle/>
          <a:p>
            <a:fld id="{40B0EF93-A27B-488A-AF90-2665E003BCF2}"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42B08F-7201-4881-BAE0-A32C1D4254DA}" type="datetimeFigureOut">
              <a:rPr lang="en-US" smtClean="0"/>
              <a:t>2/21/2024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B0EF93-A27B-488A-AF90-2665E003BCF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a:t>Click to edit Master title style</a:t>
            </a:r>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F42B08F-7201-4881-BAE0-A32C1D4254DA}" type="datetimeFigureOut">
              <a:rPr lang="en-US" smtClean="0"/>
              <a:t>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40B0EF93-A27B-488A-AF90-2665E003BCF2}"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a:t>Click to edit Master title style</a:t>
            </a:r>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BF42B08F-7201-4881-BAE0-A32C1D4254DA}" type="datetimeFigureOut">
              <a:rPr lang="en-US" smtClean="0"/>
              <a:t>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B0EF93-A27B-488A-AF90-2665E003BCF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a:t>Click to edit Master title style</a:t>
            </a:r>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BF42B08F-7201-4881-BAE0-A32C1D4254DA}" type="datetimeFigureOut">
              <a:rPr lang="en-US" smtClean="0"/>
              <a:t>2/21/2024</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40B0EF93-A27B-488A-AF90-2665E003BCF2}"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hyperlink" Target="http://www.runzero.com/" TargetMode="External"/><Relationship Id="rId5" Type="http://schemas.openxmlformats.org/officeDocument/2006/relationships/hyperlink" Target="http://www.rumble.run/" TargetMode="Externa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gif"/><Relationship Id="rId1" Type="http://schemas.openxmlformats.org/officeDocument/2006/relationships/slideLayout" Target="../slideLayouts/slideLayout1.xml"/><Relationship Id="rId4" Type="http://schemas.openxmlformats.org/officeDocument/2006/relationships/image" Target="../media/image15.gif"/></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5" Type="http://schemas.openxmlformats.org/officeDocument/2006/relationships/image" Target="../media/image19.jpeg"/><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28.jpeg"/></Relationships>
</file>

<file path=ppt/slides/_rels/slide3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hyperlink" Target="http://www.wiggle.net/" TargetMode="Externa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hyperlink" Target="https://medium.freecodecamp.org/discovering-the-hidden-mine-of-credentials-and-sensitive-information-8e5ccfef2724" TargetMode="Externa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 y="457200"/>
            <a:ext cx="8686800" cy="2438399"/>
          </a:xfrm>
        </p:spPr>
        <p:txBody>
          <a:bodyPr>
            <a:normAutofit/>
          </a:bodyPr>
          <a:lstStyle/>
          <a:p>
            <a:r>
              <a:rPr lang="en-US" sz="4000" dirty="0"/>
              <a:t>CYBR644 – Cyber Practitioner Lab</a:t>
            </a:r>
          </a:p>
        </p:txBody>
      </p:sp>
      <p:sp>
        <p:nvSpPr>
          <p:cNvPr id="3" name="Subtitle 2"/>
          <p:cNvSpPr>
            <a:spLocks noGrp="1"/>
          </p:cNvSpPr>
          <p:nvPr>
            <p:ph type="subTitle" idx="1"/>
          </p:nvPr>
        </p:nvSpPr>
        <p:spPr>
          <a:xfrm>
            <a:off x="2511552" y="4724400"/>
            <a:ext cx="6480048" cy="1752600"/>
          </a:xfrm>
        </p:spPr>
        <p:txBody>
          <a:bodyPr>
            <a:normAutofit/>
          </a:bodyPr>
          <a:lstStyle/>
          <a:p>
            <a:r>
              <a:rPr lang="en-US" dirty="0"/>
              <a:t>Spring 2024</a:t>
            </a:r>
          </a:p>
          <a:p>
            <a:r>
              <a:rPr lang="en-US" dirty="0"/>
              <a:t>University of Maryland, Baltimore County</a:t>
            </a:r>
          </a:p>
          <a:p>
            <a:r>
              <a:rPr lang="en-US" dirty="0"/>
              <a:t>Michael </a:t>
            </a:r>
            <a:r>
              <a:rPr lang="en-US" dirty="0" err="1"/>
              <a:t>Hennick</a:t>
            </a:r>
            <a:endParaRPr lang="en-US" dirty="0"/>
          </a:p>
        </p:txBody>
      </p:sp>
      <p:pic>
        <p:nvPicPr>
          <p:cNvPr id="4" name="Picture 20" descr="C:\Users\mhenni\Pictures\cyber-server farm.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2057400"/>
            <a:ext cx="4776257" cy="3187927"/>
          </a:xfrm>
          <a:prstGeom prst="rect">
            <a:avLst/>
          </a:prstGeom>
          <a:ln>
            <a:noFill/>
          </a:ln>
          <a:effectLst>
            <a:softEdge rad="112500"/>
          </a:effectLst>
          <a:extLst>
            <a:ext uri="{909E8E84-426E-40dd-AFC4-6F175D3DCCD1}">
              <a14:hiddenFill xmlns:a14="http://schemas.microsoft.com/office/drawing/2010/main" xmlns="">
                <a:solidFill>
                  <a:srgbClr val="FFFFFF"/>
                </a:solidFill>
              </a14:hiddenFill>
            </a:ext>
          </a:extLst>
        </p:spPr>
      </p:pic>
      <p:pic>
        <p:nvPicPr>
          <p:cNvPr id="7" name="Picture 6"/>
          <p:cNvPicPr>
            <a:picLocks noChangeAspect="1"/>
          </p:cNvPicPr>
          <p:nvPr/>
        </p:nvPicPr>
        <p:blipFill rotWithShape="1">
          <a:blip r:embed="rId3"/>
          <a:srcRect l="25051" t="7698" r="24522" b="6981"/>
          <a:stretch/>
        </p:blipFill>
        <p:spPr>
          <a:xfrm>
            <a:off x="7462239" y="4038600"/>
            <a:ext cx="1529361" cy="1371600"/>
          </a:xfrm>
          <a:prstGeom prst="rect">
            <a:avLst/>
          </a:prstGeom>
        </p:spPr>
      </p:pic>
    </p:spTree>
    <p:extLst>
      <p:ext uri="{BB962C8B-B14F-4D97-AF65-F5344CB8AC3E}">
        <p14:creationId xmlns:p14="http://schemas.microsoft.com/office/powerpoint/2010/main" val="1921202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indefinite" fill="hold" nodeType="clickEffect">
                                  <p:stCondLst>
                                    <p:cond delay="0"/>
                                  </p:stCondLst>
                                  <p:endCondLst>
                                    <p:cond evt="onNext" delay="0">
                                      <p:tgtEl>
                                        <p:sldTgt/>
                                      </p:tgtEl>
                                    </p:cond>
                                  </p:endCondLst>
                                  <p:childTnLst>
                                    <p:animEffect transition="out" filter="fade">
                                      <p:cBhvr>
                                        <p:cTn id="6" dur="3000" tmFilter="0, 0; .2, .5; .8, .5; 1, 0"/>
                                        <p:tgtEl>
                                          <p:spTgt spid="4"/>
                                        </p:tgtEl>
                                      </p:cBhvr>
                                    </p:animEffect>
                                    <p:animScale>
                                      <p:cBhvr>
                                        <p:cTn id="7" dur="150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Scanning</a:t>
            </a:r>
          </a:p>
        </p:txBody>
      </p:sp>
      <p:sp>
        <p:nvSpPr>
          <p:cNvPr id="3" name="Subtitle 2"/>
          <p:cNvSpPr>
            <a:spLocks noGrp="1"/>
          </p:cNvSpPr>
          <p:nvPr>
            <p:ph type="subTitle" idx="1"/>
          </p:nvPr>
        </p:nvSpPr>
        <p:spPr>
          <a:xfrm>
            <a:off x="341842" y="1371600"/>
            <a:ext cx="8181974" cy="5029200"/>
          </a:xfrm>
        </p:spPr>
        <p:txBody>
          <a:bodyPr>
            <a:normAutofit fontScale="92500" lnSpcReduction="20000"/>
          </a:bodyPr>
          <a:lstStyle/>
          <a:p>
            <a:pPr algn="l"/>
            <a:endParaRPr lang="en-US" dirty="0"/>
          </a:p>
          <a:p>
            <a:pPr algn="l"/>
            <a:r>
              <a:rPr lang="en-US" dirty="0"/>
              <a:t>Do we want to use “Ping” for 16,777,216 addresses? </a:t>
            </a:r>
          </a:p>
          <a:p>
            <a:pPr algn="l"/>
            <a:r>
              <a:rPr lang="en-US" dirty="0"/>
              <a:t>Do we want to use “Ping” for 512 addresses?</a:t>
            </a:r>
          </a:p>
          <a:p>
            <a:pPr algn="l"/>
            <a:r>
              <a:rPr lang="en-US" dirty="0"/>
              <a:t>What about using “</a:t>
            </a:r>
            <a:r>
              <a:rPr lang="en-US" dirty="0" err="1"/>
              <a:t>Traceroute</a:t>
            </a:r>
            <a:r>
              <a:rPr lang="en-US" dirty="0"/>
              <a:t>”?</a:t>
            </a:r>
          </a:p>
          <a:p>
            <a:pPr algn="l"/>
            <a:endParaRPr lang="en-US" dirty="0"/>
          </a:p>
          <a:p>
            <a:pPr algn="l"/>
            <a:endParaRPr lang="en-US" dirty="0"/>
          </a:p>
          <a:p>
            <a:pPr algn="l"/>
            <a:r>
              <a:rPr lang="en-US" dirty="0" err="1"/>
              <a:t>Autoscan</a:t>
            </a:r>
            <a:r>
              <a:rPr lang="en-US" dirty="0"/>
              <a:t>/Cheops</a:t>
            </a:r>
          </a:p>
          <a:p>
            <a:pPr algn="l"/>
            <a:r>
              <a:rPr lang="en-US" dirty="0"/>
              <a:t>	Graphical tool to perform host discovery</a:t>
            </a:r>
          </a:p>
          <a:p>
            <a:pPr algn="l"/>
            <a:endParaRPr lang="en-US" dirty="0"/>
          </a:p>
          <a:p>
            <a:pPr algn="l"/>
            <a:r>
              <a:rPr lang="en-US" dirty="0" err="1"/>
              <a:t>ZenMap</a:t>
            </a:r>
            <a:endParaRPr lang="en-US" dirty="0"/>
          </a:p>
          <a:p>
            <a:pPr algn="l"/>
            <a:r>
              <a:rPr lang="en-US" dirty="0"/>
              <a:t>	Graphical version of </a:t>
            </a:r>
            <a:r>
              <a:rPr lang="en-US" dirty="0" err="1"/>
              <a:t>nmap</a:t>
            </a:r>
            <a:endParaRPr lang="en-US" dirty="0"/>
          </a:p>
          <a:p>
            <a:pPr algn="l"/>
            <a:endParaRPr lang="en-US" dirty="0"/>
          </a:p>
          <a:p>
            <a:pPr algn="l"/>
            <a:r>
              <a:rPr lang="en-US" dirty="0" err="1"/>
              <a:t>Hping</a:t>
            </a:r>
            <a:r>
              <a:rPr lang="en-US" dirty="0"/>
              <a:t>/</a:t>
            </a:r>
            <a:r>
              <a:rPr lang="en-US" dirty="0" err="1"/>
              <a:t>nmap</a:t>
            </a:r>
            <a:endParaRPr lang="en-US" dirty="0"/>
          </a:p>
          <a:p>
            <a:pPr algn="l"/>
            <a:r>
              <a:rPr lang="en-US" dirty="0"/>
              <a:t>	Command line tool to perform host discovery</a:t>
            </a:r>
          </a:p>
          <a:p>
            <a:pPr algn="l"/>
            <a:r>
              <a:rPr lang="en-US" dirty="0"/>
              <a:t>	Custom packet crafting</a:t>
            </a:r>
          </a:p>
          <a:p>
            <a:pPr algn="l"/>
            <a:r>
              <a:rPr lang="en-US" dirty="0"/>
              <a:t>	ICMP Pings</a:t>
            </a:r>
          </a:p>
          <a:p>
            <a:pPr algn="l"/>
            <a:r>
              <a:rPr lang="en-US" dirty="0"/>
              <a:t>	TCP/UDP packets</a:t>
            </a:r>
          </a:p>
          <a:p>
            <a:pPr algn="l"/>
            <a:endParaRPr lang="en-US" dirty="0"/>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6" name="Picture 4" descr="http://cheops-ng.sourceforge.net/images/cheops.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143484" y="1857580"/>
            <a:ext cx="2619516" cy="2790620"/>
          </a:xfrm>
          <a:prstGeom prst="rect">
            <a:avLst/>
          </a:prstGeom>
          <a:noFill/>
          <a:extLst>
            <a:ext uri="{909E8E84-426E-40dd-AFC4-6F175D3DCCD1}">
              <a14:hiddenFill xmlns="" xmlns:a14="http://schemas.microsoft.com/office/drawing/2010/main">
                <a:solidFill>
                  <a:srgbClr val="FFFFFF"/>
                </a:solidFill>
              </a14:hiddenFill>
            </a:ext>
          </a:extLst>
        </p:spPr>
      </p:pic>
      <p:pic>
        <p:nvPicPr>
          <p:cNvPr id="3078" name="Picture 6" descr="http://scottlinux.com/wp-content/uploads/2010/12/hpin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0" y="5562600"/>
            <a:ext cx="1905000" cy="742951"/>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948930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err="1"/>
              <a:t>Autoscan</a:t>
            </a:r>
            <a:endParaRPr lang="en-US" dirty="0"/>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434" name="Picture 2" descr="http://ttcshelbyville.files.wordpress.com/2011/06/3-autoscan.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524000"/>
            <a:ext cx="7069909" cy="498658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435552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Rumble / </a:t>
            </a:r>
            <a:r>
              <a:rPr lang="en-US" dirty="0" err="1"/>
              <a:t>RunZero</a:t>
            </a:r>
            <a:endParaRPr lang="en-US" dirty="0"/>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6" name="Picture 2">
            <a:extLst>
              <a:ext uri="{FF2B5EF4-FFF2-40B4-BE49-F238E27FC236}">
                <a16:creationId xmlns:a16="http://schemas.microsoft.com/office/drawing/2014/main" id="{9170990D-CD5C-584D-1063-F9B90946B1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942" r="16712"/>
          <a:stretch/>
        </p:blipFill>
        <p:spPr bwMode="auto">
          <a:xfrm>
            <a:off x="5869859" y="1490738"/>
            <a:ext cx="2821858" cy="23231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9566AA8-9186-1AF3-F969-ED8685FB3D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61074"/>
            <a:ext cx="5215917" cy="238247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95615EE0-D5DE-2A8C-21B9-1D55907448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2426" y="4069071"/>
            <a:ext cx="5890177" cy="259638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5B124E5-CC09-1999-A9D3-A1E1192430C6}"/>
              </a:ext>
            </a:extLst>
          </p:cNvPr>
          <p:cNvSpPr txBox="1"/>
          <p:nvPr/>
        </p:nvSpPr>
        <p:spPr>
          <a:xfrm>
            <a:off x="6656439" y="5643716"/>
            <a:ext cx="2082686" cy="646331"/>
          </a:xfrm>
          <a:prstGeom prst="rect">
            <a:avLst/>
          </a:prstGeom>
          <a:noFill/>
        </p:spPr>
        <p:txBody>
          <a:bodyPr wrap="none" rtlCol="0">
            <a:spAutoFit/>
          </a:bodyPr>
          <a:lstStyle/>
          <a:p>
            <a:r>
              <a:rPr lang="en-US" dirty="0">
                <a:hlinkClick r:id="rId5"/>
              </a:rPr>
              <a:t>www.rumble.run</a:t>
            </a:r>
            <a:r>
              <a:rPr lang="en-US" dirty="0"/>
              <a:t> </a:t>
            </a:r>
          </a:p>
          <a:p>
            <a:r>
              <a:rPr lang="en-US" dirty="0">
                <a:hlinkClick r:id="rId6"/>
              </a:rPr>
              <a:t>www.runzero.com</a:t>
            </a:r>
            <a:r>
              <a:rPr lang="en-US" dirty="0"/>
              <a:t> </a:t>
            </a:r>
          </a:p>
        </p:txBody>
      </p:sp>
    </p:spTree>
    <p:extLst>
      <p:ext uri="{BB962C8B-B14F-4D97-AF65-F5344CB8AC3E}">
        <p14:creationId xmlns:p14="http://schemas.microsoft.com/office/powerpoint/2010/main" val="3333258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a:xfrm>
            <a:off x="457200" y="274638"/>
            <a:ext cx="8534400" cy="1143000"/>
          </a:xfrm>
        </p:spPr>
        <p:txBody>
          <a:bodyPr>
            <a:normAutofit/>
          </a:bodyPr>
          <a:lstStyle/>
          <a:p>
            <a:pPr algn="r"/>
            <a:r>
              <a:rPr lang="en-US" b="1" cap="all"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rPr>
              <a:t>TCP Communications</a:t>
            </a:r>
          </a:p>
        </p:txBody>
      </p:sp>
      <p:sp>
        <p:nvSpPr>
          <p:cNvPr id="10243" name="Content Placeholder 2"/>
          <p:cNvSpPr>
            <a:spLocks noGrp="1"/>
          </p:cNvSpPr>
          <p:nvPr>
            <p:ph idx="1"/>
          </p:nvPr>
        </p:nvSpPr>
        <p:spPr/>
        <p:txBody>
          <a:bodyPr/>
          <a:lstStyle/>
          <a:p>
            <a:r>
              <a:rPr lang="en-US" sz="2000" dirty="0">
                <a:ea typeface="ＭＳ Ｐゴシック" charset="0"/>
              </a:rPr>
              <a:t>TCP three-way handshake process</a:t>
            </a:r>
          </a:p>
          <a:p>
            <a:pPr lvl="1"/>
            <a:r>
              <a:rPr lang="en-US" sz="2000" dirty="0">
                <a:ea typeface="ＭＳ Ｐゴシック" charset="0"/>
              </a:rPr>
              <a:t>Client sends a SYN packet</a:t>
            </a:r>
          </a:p>
          <a:p>
            <a:pPr lvl="1"/>
            <a:r>
              <a:rPr lang="en-US" sz="2000" dirty="0">
                <a:ea typeface="ＭＳ Ｐゴシック" charset="0"/>
              </a:rPr>
              <a:t>Server responds with SYN/ACK</a:t>
            </a:r>
          </a:p>
          <a:p>
            <a:pPr lvl="1"/>
            <a:r>
              <a:rPr lang="en-US" sz="2000" dirty="0">
                <a:ea typeface="ＭＳ Ｐゴシック" charset="0"/>
              </a:rPr>
              <a:t>Client sends an ACK packet</a:t>
            </a:r>
          </a:p>
          <a:p>
            <a:pPr lvl="1"/>
            <a:endParaRPr lang="en-US" sz="2000" dirty="0">
              <a:ea typeface="ＭＳ Ｐゴシック" charset="0"/>
            </a:endParaRPr>
          </a:p>
          <a:p>
            <a:r>
              <a:rPr lang="en-US" sz="2000" dirty="0">
                <a:ea typeface="ＭＳ Ｐゴシック" charset="0"/>
              </a:rPr>
              <a:t>TCP four-step shutdown process</a:t>
            </a:r>
          </a:p>
          <a:p>
            <a:pPr lvl="1"/>
            <a:r>
              <a:rPr lang="en-US" sz="2000" dirty="0">
                <a:ea typeface="ＭＳ Ｐゴシック" charset="0"/>
              </a:rPr>
              <a:t>Client sends FIN/ACK packet</a:t>
            </a:r>
          </a:p>
          <a:p>
            <a:pPr lvl="1"/>
            <a:r>
              <a:rPr lang="en-US" sz="2000" dirty="0">
                <a:ea typeface="ＭＳ Ｐゴシック" charset="0"/>
              </a:rPr>
              <a:t>Server sends ACK packet</a:t>
            </a:r>
          </a:p>
          <a:p>
            <a:pPr lvl="1"/>
            <a:r>
              <a:rPr lang="en-US" sz="2000" dirty="0">
                <a:ea typeface="ＭＳ Ｐゴシック" charset="0"/>
              </a:rPr>
              <a:t>Server sends FIN/ACK packet</a:t>
            </a:r>
          </a:p>
          <a:p>
            <a:pPr lvl="1"/>
            <a:r>
              <a:rPr lang="en-US" sz="2000" dirty="0">
                <a:ea typeface="ＭＳ Ｐゴシック" charset="0"/>
              </a:rPr>
              <a:t>Client sends ACK packet</a:t>
            </a:r>
          </a:p>
        </p:txBody>
      </p:sp>
    </p:spTree>
    <p:extLst>
      <p:ext uri="{BB962C8B-B14F-4D97-AF65-F5344CB8AC3E}">
        <p14:creationId xmlns:p14="http://schemas.microsoft.com/office/powerpoint/2010/main" val="3111873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TCP/IP PRIMER</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p:cNvSpPr>
            <a:spLocks noGrp="1" noChangeArrowheads="1"/>
          </p:cNvSpPr>
          <p:nvPr/>
        </p:nvSpPr>
        <p:spPr bwMode="auto">
          <a:xfrm>
            <a:off x="619306" y="1295400"/>
            <a:ext cx="7924800" cy="2590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endParaRPr lang="en-US" sz="2000" dirty="0"/>
          </a:p>
        </p:txBody>
      </p:sp>
      <p:pic>
        <p:nvPicPr>
          <p:cNvPr id="14338" name="Picture 2" descr="http://humanmodem.com/images/TCP_Handshake.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447800"/>
            <a:ext cx="3486150" cy="2152650"/>
          </a:xfrm>
          <a:prstGeom prst="rect">
            <a:avLst/>
          </a:prstGeom>
          <a:noFill/>
          <a:extLst>
            <a:ext uri="{909E8E84-426E-40dd-AFC4-6F175D3DCCD1}">
              <a14:hiddenFill xmlns="" xmlns:a14="http://schemas.microsoft.com/office/drawing/2010/main">
                <a:solidFill>
                  <a:srgbClr val="FFFFFF"/>
                </a:solidFill>
              </a14:hiddenFill>
            </a:ext>
          </a:extLst>
        </p:spPr>
      </p:pic>
      <p:pic>
        <p:nvPicPr>
          <p:cNvPr id="14340" name="Picture 4" descr="http://www.cs.purdue.edu/homes/cs422/LectureNotes/Fall2004/week15-1/pic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2595562"/>
            <a:ext cx="3371850" cy="3038476"/>
          </a:xfrm>
          <a:prstGeom prst="rect">
            <a:avLst/>
          </a:prstGeom>
          <a:noFill/>
          <a:extLst>
            <a:ext uri="{909E8E84-426E-40dd-AFC4-6F175D3DCCD1}">
              <a14:hiddenFill xmlns="" xmlns:a14="http://schemas.microsoft.com/office/drawing/2010/main">
                <a:solidFill>
                  <a:srgbClr val="FFFFFF"/>
                </a:solidFill>
              </a14:hiddenFill>
            </a:ext>
          </a:extLst>
        </p:spPr>
      </p:pic>
      <p:pic>
        <p:nvPicPr>
          <p:cNvPr id="14342" name="Picture 6" descr="http://www.checkpoint.com/defense/advisories/public/announcement/images/sockstress.gif"/>
          <p:cNvPicPr>
            <a:picLocks noChangeAspect="1" noChangeArrowheads="1"/>
          </p:cNvPicPr>
          <p:nvPr/>
        </p:nvPicPr>
        <p:blipFill rotWithShape="1">
          <a:blip r:embed="rId4">
            <a:extLst>
              <a:ext uri="{28A0092B-C50C-407E-A947-70E740481C1C}">
                <a14:useLocalDpi xmlns:a14="http://schemas.microsoft.com/office/drawing/2010/main" val="0"/>
              </a:ext>
            </a:extLst>
          </a:blip>
          <a:srcRect b="41719"/>
          <a:stretch/>
        </p:blipFill>
        <p:spPr bwMode="auto">
          <a:xfrm>
            <a:off x="895350" y="3938451"/>
            <a:ext cx="3429000" cy="2583537"/>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766850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p:cNvSpPr>
            <a:spLocks noGrp="1" noChangeArrowheads="1"/>
          </p:cNvSpPr>
          <p:nvPr/>
        </p:nvSpPr>
        <p:spPr bwMode="auto">
          <a:xfrm>
            <a:off x="612775" y="1371600"/>
            <a:ext cx="7924800" cy="2590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Clr>
                <a:schemeClr val="bg2"/>
              </a:buClr>
              <a:buSzTx/>
              <a:buNone/>
            </a:pPr>
            <a:endParaRPr lang="en-US" sz="2000" dirty="0"/>
          </a:p>
        </p:txBody>
      </p:sp>
      <p:pic>
        <p:nvPicPr>
          <p:cNvPr id="15362" name="Picture 2" descr="http://nmap.org/images/bourne/bourne-nmap-2-cropscale-400x25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4267200"/>
            <a:ext cx="3810000" cy="2381250"/>
          </a:xfrm>
          <a:prstGeom prst="rect">
            <a:avLst/>
          </a:prstGeom>
          <a:noFill/>
          <a:extLst>
            <a:ext uri="{909E8E84-426E-40dd-AFC4-6F175D3DCCD1}">
              <a14:hiddenFill xmlns="" xmlns:a14="http://schemas.microsoft.com/office/drawing/2010/main">
                <a:solidFill>
                  <a:srgbClr val="FFFFFF"/>
                </a:solidFill>
              </a14:hiddenFill>
            </a:ext>
          </a:extLst>
        </p:spPr>
      </p:pic>
      <p:pic>
        <p:nvPicPr>
          <p:cNvPr id="15364" name="Picture 4" descr="http://nmap.org/images/bourne/bourne-nmap-crop-400x25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775" y="4267200"/>
            <a:ext cx="3810000" cy="2381250"/>
          </a:xfrm>
          <a:prstGeom prst="rect">
            <a:avLst/>
          </a:prstGeom>
          <a:noFill/>
          <a:extLst>
            <a:ext uri="{909E8E84-426E-40dd-AFC4-6F175D3DCCD1}">
              <a14:hiddenFill xmlns="" xmlns:a14="http://schemas.microsoft.com/office/drawing/2010/main">
                <a:solidFill>
                  <a:srgbClr val="FFFFFF"/>
                </a:solidFill>
              </a14:hiddenFill>
            </a:ext>
          </a:extLst>
        </p:spPr>
      </p:pic>
      <p:pic>
        <p:nvPicPr>
          <p:cNvPr id="15366" name="Picture 6" descr="http://nmap.org/images/matrix/trinity-hacking-hd-cropscale-302x250.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400" y="1752600"/>
            <a:ext cx="2876550" cy="2381250"/>
          </a:xfrm>
          <a:prstGeom prst="rect">
            <a:avLst/>
          </a:prstGeom>
          <a:noFill/>
          <a:extLst>
            <a:ext uri="{909E8E84-426E-40dd-AFC4-6F175D3DCCD1}">
              <a14:hiddenFill xmlns="" xmlns:a14="http://schemas.microsoft.com/office/drawing/2010/main">
                <a:solidFill>
                  <a:srgbClr val="FFFFFF"/>
                </a:solidFill>
              </a14:hiddenFill>
            </a:ext>
          </a:extLst>
        </p:spPr>
      </p:pic>
      <p:pic>
        <p:nvPicPr>
          <p:cNvPr id="15368" name="Picture 8" descr="http://nmap.org/images/matrix/trinity-nmapscreen-hd-cropscale-418x250.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00550" y="1752600"/>
            <a:ext cx="3981450" cy="238125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81905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3200" y="2286000"/>
            <a:ext cx="2095500" cy="274767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497386" y="990600"/>
            <a:ext cx="5674814" cy="5909310"/>
          </a:xfrm>
          <a:prstGeom prst="rect">
            <a:avLst/>
          </a:prstGeom>
        </p:spPr>
        <p:txBody>
          <a:bodyPr wrap="square">
            <a:spAutoFit/>
          </a:bodyPr>
          <a:lstStyle/>
          <a:p>
            <a:r>
              <a:rPr lang="en-US" dirty="0" err="1"/>
              <a:t>Nmap</a:t>
            </a:r>
            <a:r>
              <a:rPr lang="en-US" dirty="0"/>
              <a:t> ("Network Mapper") is a free and open source utility for network exploration or security auditing. </a:t>
            </a:r>
          </a:p>
          <a:p>
            <a:endParaRPr lang="en-US" dirty="0"/>
          </a:p>
          <a:p>
            <a:pPr marL="285750" indent="-285750">
              <a:buFontTx/>
              <a:buChar char="-"/>
            </a:pPr>
            <a:r>
              <a:rPr lang="en-US" dirty="0"/>
              <a:t>Many systems and network administrators also find it useful for tasks such as network inventory, managing service upgrade schedules, and monitoring host or service uptime. </a:t>
            </a:r>
          </a:p>
          <a:p>
            <a:pPr marL="285750" indent="-285750">
              <a:buFontTx/>
              <a:buChar char="-"/>
            </a:pPr>
            <a:endParaRPr lang="en-US" dirty="0"/>
          </a:p>
          <a:p>
            <a:pPr marL="285750" indent="-285750">
              <a:buFontTx/>
              <a:buChar char="-"/>
            </a:pPr>
            <a:r>
              <a:rPr lang="en-US" dirty="0" err="1"/>
              <a:t>Nmap</a:t>
            </a:r>
            <a:r>
              <a:rPr lang="en-US" dirty="0"/>
              <a:t> uses raw IP packets in novel ways to determine what hosts are available on the network, what services (application name and version) those hosts are offering, what operating systems (and OS versions) they are running, what type of packet filters/firewalls are in use, and dozens of other characteristics. </a:t>
            </a:r>
          </a:p>
          <a:p>
            <a:pPr marL="285750" indent="-285750">
              <a:buFontTx/>
              <a:buChar char="-"/>
            </a:pPr>
            <a:endParaRPr lang="en-US" dirty="0"/>
          </a:p>
          <a:p>
            <a:pPr marL="285750" indent="-285750">
              <a:buFontTx/>
              <a:buChar char="-"/>
            </a:pPr>
            <a:r>
              <a:rPr lang="en-US" dirty="0"/>
              <a:t>It was designed to rapidly scan large networks, but works fine against single hosts.</a:t>
            </a:r>
          </a:p>
          <a:p>
            <a:endParaRPr lang="en-US" dirty="0"/>
          </a:p>
          <a:p>
            <a:endParaRPr lang="en-US" dirty="0"/>
          </a:p>
          <a:p>
            <a:endParaRPr lang="en-US" dirty="0"/>
          </a:p>
        </p:txBody>
      </p:sp>
    </p:spTree>
    <p:extLst>
      <p:ext uri="{BB962C8B-B14F-4D97-AF65-F5344CB8AC3E}">
        <p14:creationId xmlns:p14="http://schemas.microsoft.com/office/powerpoint/2010/main" val="13706101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219200"/>
            <a:ext cx="8141516" cy="555087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63645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p:cNvSpPr>
            <a:spLocks noGrp="1" noChangeArrowheads="1"/>
          </p:cNvSpPr>
          <p:nvPr/>
        </p:nvSpPr>
        <p:spPr bwMode="auto">
          <a:xfrm>
            <a:off x="612775" y="1219200"/>
            <a:ext cx="7924800" cy="2590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Clr>
                <a:schemeClr val="bg2"/>
              </a:buClr>
              <a:buSzTx/>
              <a:buNone/>
            </a:pPr>
            <a:r>
              <a:rPr lang="en-US" sz="2000" dirty="0"/>
              <a:t>TCP Connect (-</a:t>
            </a:r>
            <a:r>
              <a:rPr lang="en-US" sz="2000" dirty="0" err="1"/>
              <a:t>sT</a:t>
            </a:r>
            <a:r>
              <a:rPr lang="en-US" sz="2000" dirty="0"/>
              <a:t>)</a:t>
            </a:r>
          </a:p>
          <a:p>
            <a:pPr>
              <a:buClr>
                <a:schemeClr val="bg2"/>
              </a:buClr>
              <a:buSzTx/>
              <a:buFontTx/>
              <a:buChar char="-"/>
            </a:pPr>
            <a:r>
              <a:rPr lang="en-US" sz="2000" dirty="0"/>
              <a:t>Attempts to completes 3-way handshake with each scanned port</a:t>
            </a:r>
          </a:p>
          <a:p>
            <a:pPr>
              <a:buClr>
                <a:schemeClr val="bg2"/>
              </a:buClr>
              <a:buSzTx/>
              <a:buFontTx/>
              <a:buChar char="-"/>
            </a:pPr>
            <a:r>
              <a:rPr lang="en-US" sz="2000" dirty="0"/>
              <a:t>Sends SYN and waits for ACK before sending ACK </a:t>
            </a:r>
          </a:p>
          <a:p>
            <a:pPr>
              <a:buClr>
                <a:schemeClr val="bg2"/>
              </a:buClr>
              <a:buSzTx/>
              <a:buFontTx/>
              <a:buChar char="-"/>
            </a:pPr>
            <a:r>
              <a:rPr lang="en-US" sz="2000" dirty="0"/>
              <a:t>Tears down connection using FIN packets</a:t>
            </a:r>
          </a:p>
          <a:p>
            <a:pPr>
              <a:buClr>
                <a:schemeClr val="bg2"/>
              </a:buClr>
              <a:buSzTx/>
              <a:buFontTx/>
              <a:buChar char="-"/>
            </a:pPr>
            <a:r>
              <a:rPr lang="en-US" sz="2000" dirty="0"/>
              <a:t>If target port is closed, sender will received either no response, a RESET packet , or an ICMP Port Unreachable packet.</a:t>
            </a:r>
          </a:p>
          <a:p>
            <a:pPr>
              <a:buClr>
                <a:schemeClr val="bg2"/>
              </a:buClr>
              <a:buSzTx/>
              <a:buFontTx/>
              <a:buChar char="-"/>
            </a:pPr>
            <a:r>
              <a:rPr lang="en-US" sz="2000" dirty="0"/>
              <a:t>Not stealthy</a:t>
            </a:r>
          </a:p>
          <a:p>
            <a:pPr marL="0" indent="0">
              <a:buClr>
                <a:schemeClr val="bg2"/>
              </a:buClr>
              <a:buSzTx/>
              <a:buNone/>
            </a:pPr>
            <a:endParaRPr lang="en-US" sz="2000" dirty="0"/>
          </a:p>
        </p:txBody>
      </p:sp>
      <p:sp>
        <p:nvSpPr>
          <p:cNvPr id="3" name="Rectangle 2"/>
          <p:cNvSpPr/>
          <p:nvPr/>
        </p:nvSpPr>
        <p:spPr>
          <a:xfrm>
            <a:off x="460375" y="4257085"/>
            <a:ext cx="8226425" cy="252471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C:\Documents and Settings\Administrator\My Documents\cs454\gif\SkoudisFig06.07.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9650" y="4267200"/>
            <a:ext cx="7219950" cy="254724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5133347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p:cNvSpPr>
            <a:spLocks noGrp="1" noChangeArrowheads="1"/>
          </p:cNvSpPr>
          <p:nvPr/>
        </p:nvSpPr>
        <p:spPr bwMode="auto">
          <a:xfrm>
            <a:off x="619306" y="1295400"/>
            <a:ext cx="7924800" cy="2590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US" sz="2000" dirty="0"/>
              <a:t>TCP SYN (-</a:t>
            </a:r>
            <a:r>
              <a:rPr lang="en-US" sz="2000" dirty="0" err="1"/>
              <a:t>sS</a:t>
            </a:r>
            <a:r>
              <a:rPr lang="en-US" sz="2000" dirty="0"/>
              <a:t>)</a:t>
            </a:r>
          </a:p>
          <a:p>
            <a:pPr marL="0" indent="0">
              <a:buNone/>
            </a:pPr>
            <a:endParaRPr lang="en-US" sz="2000" dirty="0"/>
          </a:p>
          <a:p>
            <a:pPr>
              <a:buFontTx/>
              <a:buChar char="-"/>
            </a:pPr>
            <a:r>
              <a:rPr lang="en-US" sz="2000" dirty="0"/>
              <a:t>Only sends the initial SYN and waits for ACK to detect open port.</a:t>
            </a:r>
          </a:p>
          <a:p>
            <a:pPr>
              <a:buFontTx/>
              <a:buChar char="-"/>
            </a:pPr>
            <a:r>
              <a:rPr lang="en-US" sz="2000" dirty="0"/>
              <a:t>SYN scans stop two-thirds of the way through the 3-way handshake</a:t>
            </a:r>
          </a:p>
          <a:p>
            <a:pPr>
              <a:buFontTx/>
              <a:buChar char="-"/>
            </a:pPr>
            <a:r>
              <a:rPr lang="en-US" sz="2000" dirty="0"/>
              <a:t>Attacker sends a RESET after receiving a SYN-ACK response</a:t>
            </a:r>
          </a:p>
          <a:p>
            <a:pPr>
              <a:buFontTx/>
              <a:buChar char="-"/>
            </a:pPr>
            <a:r>
              <a:rPr lang="en-US" sz="2000" dirty="0"/>
              <a:t>A true connection is never established</a:t>
            </a:r>
          </a:p>
          <a:p>
            <a:pPr>
              <a:buFontTx/>
              <a:buChar char="-"/>
            </a:pPr>
            <a:r>
              <a:rPr lang="en-US" sz="2000" dirty="0"/>
              <a:t>If target port is closed, destination will send a RESET or nothing.</a:t>
            </a:r>
          </a:p>
          <a:p>
            <a:pPr>
              <a:buFontTx/>
              <a:buChar char="-"/>
            </a:pPr>
            <a:r>
              <a:rPr lang="en-US" sz="2000" dirty="0"/>
              <a:t>Faster and stealthier than Connect scans</a:t>
            </a:r>
          </a:p>
          <a:p>
            <a:pPr>
              <a:buFontTx/>
              <a:buChar char="-"/>
            </a:pPr>
            <a:endParaRPr lang="en-US" sz="2000" dirty="0"/>
          </a:p>
          <a:p>
            <a:pPr>
              <a:buFontTx/>
              <a:buChar char="-"/>
            </a:pPr>
            <a:r>
              <a:rPr lang="en-US" sz="2000" dirty="0"/>
              <a:t>SYN flood may cause accidental denial-of-service attack if target is slow</a:t>
            </a:r>
          </a:p>
          <a:p>
            <a:pPr marL="0" indent="0">
              <a:buNone/>
            </a:pPr>
            <a:endParaRPr lang="en-US" sz="2000" dirty="0"/>
          </a:p>
        </p:txBody>
      </p:sp>
    </p:spTree>
    <p:extLst>
      <p:ext uri="{BB962C8B-B14F-4D97-AF65-F5344CB8AC3E}">
        <p14:creationId xmlns:p14="http://schemas.microsoft.com/office/powerpoint/2010/main" val="2597535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lstStyle/>
          <a:p>
            <a:r>
              <a:rPr lang="en-US" dirty="0"/>
              <a:t>Overview of the course</a:t>
            </a:r>
          </a:p>
        </p:txBody>
      </p:sp>
      <p:sp>
        <p:nvSpPr>
          <p:cNvPr id="3" name="Subtitle 2"/>
          <p:cNvSpPr>
            <a:spLocks noGrp="1"/>
          </p:cNvSpPr>
          <p:nvPr>
            <p:ph type="subTitle" idx="1"/>
          </p:nvPr>
        </p:nvSpPr>
        <p:spPr>
          <a:xfrm>
            <a:off x="341842" y="1447800"/>
            <a:ext cx="8649758" cy="5029200"/>
          </a:xfrm>
        </p:spPr>
        <p:txBody>
          <a:bodyPr>
            <a:noAutofit/>
          </a:bodyPr>
          <a:lstStyle/>
          <a:p>
            <a:pPr marL="342900" indent="-342900" algn="l">
              <a:buFontTx/>
              <a:buChar char="-"/>
            </a:pPr>
            <a:r>
              <a:rPr lang="en-US" sz="1800" dirty="0"/>
              <a:t>Week 01 – Introduction, Ethical Hacking Basics, Ethics, Law</a:t>
            </a:r>
          </a:p>
          <a:p>
            <a:pPr marL="342900" indent="-342900" algn="l">
              <a:buFontTx/>
              <a:buChar char="-"/>
            </a:pPr>
            <a:r>
              <a:rPr lang="en-US" sz="1800" dirty="0"/>
              <a:t>Week 02 – Technical Foundations of Hacking</a:t>
            </a:r>
          </a:p>
          <a:p>
            <a:pPr marL="342900" indent="-342900" algn="l">
              <a:buFontTx/>
              <a:buChar char="-"/>
            </a:pPr>
            <a:r>
              <a:rPr lang="en-US" sz="1800" dirty="0"/>
              <a:t>Week 03 – Reconnaissance, Social Media</a:t>
            </a:r>
          </a:p>
          <a:p>
            <a:pPr marL="342900" indent="-342900" algn="l">
              <a:buFontTx/>
              <a:buChar char="-"/>
            </a:pPr>
            <a:r>
              <a:rPr lang="en-US" sz="1800" dirty="0">
                <a:solidFill>
                  <a:srgbClr val="FFFF00"/>
                </a:solidFill>
              </a:rPr>
              <a:t>Week 04 – Scanning and Probing</a:t>
            </a:r>
          </a:p>
          <a:p>
            <a:pPr marL="342900" indent="-342900" algn="l">
              <a:buFontTx/>
              <a:buChar char="-"/>
            </a:pPr>
            <a:r>
              <a:rPr lang="en-US" sz="1800" dirty="0"/>
              <a:t>Week 05 – Vulnerability Identification</a:t>
            </a:r>
          </a:p>
          <a:p>
            <a:pPr marL="342900" indent="-342900" algn="l">
              <a:buFontTx/>
              <a:buChar char="-"/>
            </a:pPr>
            <a:r>
              <a:rPr lang="en-US" sz="1800" dirty="0"/>
              <a:t>Week 06 – Exploiting Weaknesses</a:t>
            </a:r>
            <a:r>
              <a:rPr lang="en-US" sz="1800" dirty="0">
                <a:solidFill>
                  <a:srgbClr val="FFC000"/>
                </a:solidFill>
              </a:rPr>
              <a:t> </a:t>
            </a:r>
          </a:p>
          <a:p>
            <a:pPr marL="342900" indent="-342900" algn="l">
              <a:buFontTx/>
              <a:buChar char="-"/>
            </a:pPr>
            <a:r>
              <a:rPr lang="en-US" sz="1800" dirty="0">
                <a:solidFill>
                  <a:srgbClr val="FFC000"/>
                </a:solidFill>
              </a:rPr>
              <a:t>Week 07 – Class Presentations / Review for Exam</a:t>
            </a:r>
            <a:endParaRPr lang="en-US" sz="1800" dirty="0">
              <a:solidFill>
                <a:srgbClr val="FF0000"/>
              </a:solidFill>
            </a:endParaRPr>
          </a:p>
          <a:p>
            <a:pPr marL="342900" indent="-342900" algn="l">
              <a:buFontTx/>
              <a:buChar char="-"/>
            </a:pPr>
            <a:r>
              <a:rPr lang="en-US" sz="1800" dirty="0">
                <a:solidFill>
                  <a:srgbClr val="00B050"/>
                </a:solidFill>
              </a:rPr>
              <a:t>Week 08 – Spring Break</a:t>
            </a:r>
          </a:p>
          <a:p>
            <a:pPr marL="342900" indent="-342900" algn="l">
              <a:buFontTx/>
              <a:buChar char="-"/>
            </a:pPr>
            <a:r>
              <a:rPr lang="en-US" sz="1800" dirty="0">
                <a:solidFill>
                  <a:srgbClr val="FF0000"/>
                </a:solidFill>
              </a:rPr>
              <a:t>Week 09 – Midterm Exam</a:t>
            </a:r>
          </a:p>
          <a:p>
            <a:pPr marL="342900" indent="-342900" algn="l">
              <a:buFontTx/>
              <a:buChar char="-"/>
            </a:pPr>
            <a:r>
              <a:rPr lang="en-US" sz="1800" dirty="0"/>
              <a:t>Week 10 </a:t>
            </a:r>
            <a:r>
              <a:rPr lang="mr-IN" sz="1800" dirty="0"/>
              <a:t>–</a:t>
            </a:r>
            <a:r>
              <a:rPr lang="en-US" sz="1800" dirty="0"/>
              <a:t> Privilege Escalation, Maintaining Access</a:t>
            </a:r>
          </a:p>
          <a:p>
            <a:pPr marL="342900" indent="-342900" algn="l">
              <a:buFontTx/>
              <a:buChar char="-"/>
            </a:pPr>
            <a:r>
              <a:rPr lang="en-US" sz="1800" dirty="0"/>
              <a:t>Week 11 – Malware, Covering your Tracks</a:t>
            </a:r>
          </a:p>
          <a:p>
            <a:pPr marL="342900" indent="-342900" algn="l">
              <a:buFontTx/>
              <a:buChar char="-"/>
            </a:pPr>
            <a:r>
              <a:rPr lang="en-US" sz="1800" dirty="0"/>
              <a:t>Week 12 – The Web</a:t>
            </a:r>
          </a:p>
          <a:p>
            <a:pPr marL="342900" indent="-342900" algn="l">
              <a:buFontTx/>
              <a:buChar char="-"/>
            </a:pPr>
            <a:r>
              <a:rPr lang="en-US" sz="1800" dirty="0"/>
              <a:t>Week 13 – Wireless and Mobile Security</a:t>
            </a:r>
          </a:p>
          <a:p>
            <a:pPr marL="342900" indent="-342900" algn="l">
              <a:buFontTx/>
              <a:buChar char="-"/>
            </a:pPr>
            <a:r>
              <a:rPr lang="en-US" sz="1800" dirty="0"/>
              <a:t>Week 14 – Physical Security, Social Engineering, and Security Policies</a:t>
            </a:r>
            <a:endParaRPr lang="en-US" sz="1800" dirty="0">
              <a:solidFill>
                <a:srgbClr val="1FEA05"/>
              </a:solidFill>
            </a:endParaRPr>
          </a:p>
          <a:p>
            <a:pPr marL="342900" indent="-342900" algn="l">
              <a:buFontTx/>
              <a:buChar char="-"/>
            </a:pPr>
            <a:r>
              <a:rPr lang="en-US" sz="1800" dirty="0">
                <a:solidFill>
                  <a:srgbClr val="FFC000"/>
                </a:solidFill>
              </a:rPr>
              <a:t>Week 15 – Class Presentations / Review for Exam </a:t>
            </a:r>
          </a:p>
          <a:p>
            <a:pPr marL="342900" indent="-342900" algn="l">
              <a:buFontTx/>
              <a:buChar char="-"/>
            </a:pPr>
            <a:r>
              <a:rPr lang="en-US" sz="1800" dirty="0">
                <a:solidFill>
                  <a:srgbClr val="FF0000"/>
                </a:solidFill>
              </a:rPr>
              <a:t>Week 16 – Final Exam</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843709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p:cNvSpPr>
            <a:spLocks noGrp="1" noChangeArrowheads="1"/>
          </p:cNvSpPr>
          <p:nvPr/>
        </p:nvSpPr>
        <p:spPr bwMode="auto">
          <a:xfrm>
            <a:off x="609600" y="1143000"/>
            <a:ext cx="7924800" cy="2590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sz="2000" dirty="0"/>
              <a:t>TCP FIN (-</a:t>
            </a:r>
            <a:r>
              <a:rPr lang="en-US" sz="2000" dirty="0" err="1"/>
              <a:t>sF</a:t>
            </a:r>
            <a:r>
              <a:rPr lang="en-US" sz="2000" dirty="0"/>
              <a:t>)</a:t>
            </a:r>
          </a:p>
          <a:p>
            <a:pPr lvl="1"/>
            <a:r>
              <a:rPr lang="en-US" sz="2000" dirty="0"/>
              <a:t>Sends a TCP FIN to each port. A RESET indicates that the port is closed, while no response may mean that the port is open</a:t>
            </a:r>
          </a:p>
          <a:p>
            <a:pPr lvl="1"/>
            <a:endParaRPr lang="en-US" sz="2000" dirty="0"/>
          </a:p>
          <a:p>
            <a:r>
              <a:rPr lang="en-US" sz="2000" dirty="0"/>
              <a:t>TCP Xmas Tree (-</a:t>
            </a:r>
            <a:r>
              <a:rPr lang="en-US" sz="2000" dirty="0" err="1"/>
              <a:t>sX</a:t>
            </a:r>
            <a:r>
              <a:rPr lang="en-US" sz="2000" dirty="0"/>
              <a:t>)</a:t>
            </a:r>
          </a:p>
          <a:p>
            <a:pPr lvl="1"/>
            <a:r>
              <a:rPr lang="en-US" sz="2000" dirty="0"/>
              <a:t>Sends a packet with FIN, URG, and PUSH code bits set. A RESET indicates that the port is closed, while no response may mean that the port is open</a:t>
            </a:r>
          </a:p>
          <a:p>
            <a:pPr marL="457200" lvl="1" indent="0">
              <a:buNone/>
            </a:pPr>
            <a:endParaRPr lang="en-US" sz="2000" dirty="0"/>
          </a:p>
          <a:p>
            <a:r>
              <a:rPr lang="en-US" sz="2000" dirty="0"/>
              <a:t>Null (-</a:t>
            </a:r>
            <a:r>
              <a:rPr lang="en-US" sz="2000" dirty="0" err="1"/>
              <a:t>sN</a:t>
            </a:r>
            <a:r>
              <a:rPr lang="en-US" sz="2000" dirty="0"/>
              <a:t>)</a:t>
            </a:r>
          </a:p>
          <a:p>
            <a:pPr lvl="1"/>
            <a:r>
              <a:rPr lang="en-US" sz="2000" dirty="0"/>
              <a:t>Sends packets with no code bits set. A RESET indicates that the port is closed, while no response may mean that the port is open.</a:t>
            </a:r>
          </a:p>
        </p:txBody>
      </p:sp>
    </p:spTree>
    <p:extLst>
      <p:ext uri="{BB962C8B-B14F-4D97-AF65-F5344CB8AC3E}">
        <p14:creationId xmlns:p14="http://schemas.microsoft.com/office/powerpoint/2010/main" val="20319806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Rectangle 8"/>
          <p:cNvSpPr>
            <a:spLocks noGrp="1" noChangeArrowheads="1"/>
          </p:cNvSpPr>
          <p:nvPr/>
        </p:nvSpPr>
        <p:spPr bwMode="auto">
          <a:xfrm>
            <a:off x="685800" y="1143000"/>
            <a:ext cx="7772400" cy="1371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endParaRPr lang="en-US" sz="2800" dirty="0">
              <a:solidFill>
                <a:schemeClr val="bg2"/>
              </a:solidFill>
            </a:endParaRPr>
          </a:p>
        </p:txBody>
      </p:sp>
      <p:sp>
        <p:nvSpPr>
          <p:cNvPr id="3" name="Rectangle 2"/>
          <p:cNvSpPr/>
          <p:nvPr/>
        </p:nvSpPr>
        <p:spPr>
          <a:xfrm>
            <a:off x="1143000" y="1232143"/>
            <a:ext cx="5562600" cy="2246769"/>
          </a:xfrm>
          <a:prstGeom prst="rect">
            <a:avLst/>
          </a:prstGeom>
        </p:spPr>
        <p:txBody>
          <a:bodyPr wrap="square">
            <a:spAutoFit/>
          </a:bodyPr>
          <a:lstStyle/>
          <a:p>
            <a:r>
              <a:rPr lang="en-US" sz="2000" dirty="0"/>
              <a:t>TCP ACK (-</a:t>
            </a:r>
            <a:r>
              <a:rPr lang="en-US" sz="2000" dirty="0" err="1"/>
              <a:t>sA</a:t>
            </a:r>
            <a:r>
              <a:rPr lang="en-US" sz="2000" dirty="0"/>
              <a:t>)</a:t>
            </a:r>
          </a:p>
          <a:p>
            <a:endParaRPr lang="en-US" sz="2000" dirty="0"/>
          </a:p>
          <a:p>
            <a:pPr marL="285750" indent="-285750">
              <a:buFontTx/>
              <a:buChar char="-"/>
            </a:pPr>
            <a:r>
              <a:rPr lang="en-US" sz="2000" dirty="0"/>
              <a:t>Sends a packet with the ACK code bit set to each target port.  </a:t>
            </a:r>
          </a:p>
          <a:p>
            <a:pPr marL="285750" indent="-285750">
              <a:buFontTx/>
              <a:buChar char="-"/>
            </a:pPr>
            <a:r>
              <a:rPr lang="en-US" sz="2000" dirty="0"/>
              <a:t>Allows attacker to get past some packet filtering devices</a:t>
            </a:r>
          </a:p>
          <a:p>
            <a:endParaRPr lang="en-US" sz="2000" dirty="0"/>
          </a:p>
        </p:txBody>
      </p:sp>
      <p:sp>
        <p:nvSpPr>
          <p:cNvPr id="11" name="Rectangle 10"/>
          <p:cNvSpPr/>
          <p:nvPr/>
        </p:nvSpPr>
        <p:spPr>
          <a:xfrm>
            <a:off x="838200" y="3352800"/>
            <a:ext cx="7467600" cy="33528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C:\Documents and Settings\Administrator\My Documents\cs454\gif\SkoudisFig06.08.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3478912"/>
            <a:ext cx="6629400" cy="322668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0487656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a:spLocks noGrp="1" noChangeArrowheads="1"/>
          </p:cNvSpPr>
          <p:nvPr/>
        </p:nvSpPr>
        <p:spPr bwMode="auto">
          <a:xfrm>
            <a:off x="612775" y="1066800"/>
            <a:ext cx="7772400" cy="2133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nSpc>
                <a:spcPct val="90000"/>
              </a:lnSpc>
              <a:buNone/>
            </a:pPr>
            <a:r>
              <a:rPr lang="en-US" sz="2000" dirty="0"/>
              <a:t>TCP ACK (-</a:t>
            </a:r>
            <a:r>
              <a:rPr lang="en-US" sz="2000" dirty="0" err="1"/>
              <a:t>sA</a:t>
            </a:r>
            <a:r>
              <a:rPr lang="en-US" sz="2000" dirty="0"/>
              <a:t>)</a:t>
            </a:r>
          </a:p>
          <a:p>
            <a:pPr>
              <a:lnSpc>
                <a:spcPct val="90000"/>
              </a:lnSpc>
              <a:buFontTx/>
              <a:buChar char="-"/>
            </a:pPr>
            <a:r>
              <a:rPr lang="en-US" sz="2000" dirty="0"/>
              <a:t>Allows attacker to determine what kind of established connections a firewall or router will allow into a network by determining which ports through a firewall allow established connection responses</a:t>
            </a:r>
          </a:p>
          <a:p>
            <a:pPr>
              <a:lnSpc>
                <a:spcPct val="90000"/>
              </a:lnSpc>
              <a:buFontTx/>
              <a:buChar char="-"/>
            </a:pPr>
            <a:r>
              <a:rPr lang="en-US" sz="2000" dirty="0"/>
              <a:t>If no response or an ICMP Port Unreachable message is returned, </a:t>
            </a:r>
            <a:r>
              <a:rPr lang="en-US" sz="2000" dirty="0" err="1"/>
              <a:t>Nmap</a:t>
            </a:r>
            <a:r>
              <a:rPr lang="en-US" sz="2000" dirty="0"/>
              <a:t> will label the target port as “filtered”, meaning that a packet filter is blocking the response</a:t>
            </a:r>
          </a:p>
          <a:p>
            <a:pPr marL="0" indent="0">
              <a:lnSpc>
                <a:spcPct val="90000"/>
              </a:lnSpc>
              <a:buNone/>
            </a:pPr>
            <a:endParaRPr lang="en-US" sz="2000" dirty="0"/>
          </a:p>
          <a:p>
            <a:pPr marL="0" indent="0">
              <a:lnSpc>
                <a:spcPct val="90000"/>
              </a:lnSpc>
              <a:buNone/>
            </a:pPr>
            <a:endParaRPr lang="en-US" sz="2000" dirty="0"/>
          </a:p>
        </p:txBody>
      </p:sp>
      <p:sp>
        <p:nvSpPr>
          <p:cNvPr id="13" name="Rectangle 12"/>
          <p:cNvSpPr/>
          <p:nvPr/>
        </p:nvSpPr>
        <p:spPr>
          <a:xfrm>
            <a:off x="838200" y="3581400"/>
            <a:ext cx="7467600" cy="31242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C:\Documents and Settings\Administrator\My Documents\cs454\gif\SkoudisFig06.09.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6516" y="4038600"/>
            <a:ext cx="7459284" cy="2141585"/>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42743940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p:cNvSpPr>
            <a:spLocks noGrp="1" noChangeArrowheads="1"/>
          </p:cNvSpPr>
          <p:nvPr/>
        </p:nvSpPr>
        <p:spPr bwMode="auto">
          <a:xfrm>
            <a:off x="609600" y="1143000"/>
            <a:ext cx="7924800" cy="2590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US" sz="2000" dirty="0"/>
              <a:t>UDP Scanning (-U)</a:t>
            </a:r>
          </a:p>
          <a:p>
            <a:pPr>
              <a:buFontTx/>
              <a:buChar char="-"/>
            </a:pPr>
            <a:r>
              <a:rPr lang="en-US" sz="2000" dirty="0"/>
              <a:t>Sends a UDP packet to target ports to determine if a UDP service is listening</a:t>
            </a:r>
          </a:p>
          <a:p>
            <a:pPr>
              <a:buFontTx/>
              <a:buChar char="-"/>
            </a:pPr>
            <a:r>
              <a:rPr lang="en-US" sz="2000" dirty="0"/>
              <a:t>If the target system returns an ICMP Port Unreachable message, the target port is closed. Otherwise, the target port is assumed to be open.</a:t>
            </a:r>
          </a:p>
          <a:p>
            <a:pPr>
              <a:buFontTx/>
              <a:buChar char="-"/>
            </a:pPr>
            <a:r>
              <a:rPr lang="en-US" sz="2000" dirty="0"/>
              <a:t>Unreliable since there may be false positives</a:t>
            </a:r>
          </a:p>
          <a:p>
            <a:pPr>
              <a:buFontTx/>
              <a:buChar char="-"/>
            </a:pPr>
            <a:r>
              <a:rPr lang="en-US" sz="2000" dirty="0"/>
              <a:t>Client program of discovered open port is used to verify service</a:t>
            </a:r>
          </a:p>
          <a:p>
            <a:pPr marL="0" indent="0">
              <a:buNone/>
            </a:pPr>
            <a:endParaRPr lang="en-US" sz="2000" dirty="0"/>
          </a:p>
          <a:p>
            <a:pPr marL="0" indent="0">
              <a:buNone/>
            </a:pPr>
            <a:r>
              <a:rPr lang="en-US" sz="2000" dirty="0"/>
              <a:t>Ping (-</a:t>
            </a:r>
            <a:r>
              <a:rPr lang="en-US" sz="2000" dirty="0" err="1"/>
              <a:t>sP</a:t>
            </a:r>
            <a:r>
              <a:rPr lang="en-US" sz="2000" dirty="0"/>
              <a:t> or -</a:t>
            </a:r>
            <a:r>
              <a:rPr lang="en-US" sz="2000" dirty="0" err="1"/>
              <a:t>sn</a:t>
            </a:r>
            <a:r>
              <a:rPr lang="en-US" sz="2000" dirty="0"/>
              <a:t>)</a:t>
            </a:r>
          </a:p>
          <a:p>
            <a:pPr>
              <a:buFontTx/>
              <a:buChar char="-"/>
            </a:pPr>
            <a:r>
              <a:rPr lang="en-US" sz="2000" dirty="0"/>
              <a:t>Sends ICMP echo request packets to every machine on the target network, allowing for locating live hosts. This isn’t port scanning; it’s network mapping.</a:t>
            </a:r>
          </a:p>
          <a:p>
            <a:pPr>
              <a:buFontTx/>
              <a:buChar char="-"/>
            </a:pPr>
            <a:r>
              <a:rPr lang="en-US" sz="2000" dirty="0"/>
              <a:t>Can use TCP packets instead of ICMP to conduct Ping sweep</a:t>
            </a:r>
          </a:p>
          <a:p>
            <a:pPr marL="0" indent="0">
              <a:buNone/>
            </a:pPr>
            <a:endParaRPr lang="en-US" sz="2000" dirty="0"/>
          </a:p>
        </p:txBody>
      </p:sp>
    </p:spTree>
    <p:extLst>
      <p:ext uri="{BB962C8B-B14F-4D97-AF65-F5344CB8AC3E}">
        <p14:creationId xmlns:p14="http://schemas.microsoft.com/office/powerpoint/2010/main" val="31153401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p:cNvSpPr>
            <a:spLocks noGrp="1" noChangeArrowheads="1"/>
          </p:cNvSpPr>
          <p:nvPr/>
        </p:nvSpPr>
        <p:spPr bwMode="auto">
          <a:xfrm>
            <a:off x="609600" y="1143000"/>
            <a:ext cx="7924800" cy="2590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endParaRPr lang="en-US" sz="2000" dirty="0"/>
          </a:p>
          <a:p>
            <a:pPr marL="0" indent="0">
              <a:buNone/>
            </a:pPr>
            <a:r>
              <a:rPr lang="en-US" sz="2000" dirty="0"/>
              <a:t>Version Detection (-</a:t>
            </a:r>
            <a:r>
              <a:rPr lang="en-US" sz="2000" dirty="0" err="1"/>
              <a:t>sV</a:t>
            </a:r>
            <a:r>
              <a:rPr lang="en-US" sz="2000" dirty="0"/>
              <a:t>)</a:t>
            </a:r>
          </a:p>
          <a:p>
            <a:pPr>
              <a:buFontTx/>
              <a:buChar char="-"/>
            </a:pPr>
            <a:r>
              <a:rPr lang="en-US" sz="2000" dirty="0"/>
              <a:t>Used in conjunction with your scan types to identify the versioning of a service running on an open port</a:t>
            </a:r>
          </a:p>
          <a:p>
            <a:pPr>
              <a:buFontTx/>
              <a:buChar char="-"/>
            </a:pPr>
            <a:endParaRPr lang="en-US" sz="2000" dirty="0"/>
          </a:p>
          <a:p>
            <a:pPr marL="0" indent="0">
              <a:buNone/>
            </a:pPr>
            <a:r>
              <a:rPr lang="en-US" sz="2000" dirty="0"/>
              <a:t>Output (-</a:t>
            </a:r>
            <a:r>
              <a:rPr lang="en-US" sz="2000" dirty="0" err="1"/>
              <a:t>oN</a:t>
            </a:r>
            <a:r>
              <a:rPr lang="en-US" sz="2000" dirty="0"/>
              <a:t>, -</a:t>
            </a:r>
            <a:r>
              <a:rPr lang="en-US" sz="2000" dirty="0" err="1"/>
              <a:t>oM</a:t>
            </a:r>
            <a:r>
              <a:rPr lang="en-US" sz="2000" dirty="0"/>
              <a:t>)</a:t>
            </a:r>
          </a:p>
          <a:p>
            <a:pPr>
              <a:buFontTx/>
              <a:buChar char="-"/>
            </a:pPr>
            <a:r>
              <a:rPr lang="en-US" sz="2000" dirty="0"/>
              <a:t>Output into human readable file: -</a:t>
            </a:r>
            <a:r>
              <a:rPr lang="en-US" sz="2000" dirty="0" err="1"/>
              <a:t>oN</a:t>
            </a:r>
            <a:endParaRPr lang="en-US" sz="2000" dirty="0"/>
          </a:p>
          <a:p>
            <a:pPr>
              <a:buFontTx/>
              <a:buChar char="-"/>
            </a:pPr>
            <a:r>
              <a:rPr lang="en-US" sz="2000" dirty="0"/>
              <a:t>Output into machine readable file: -</a:t>
            </a:r>
            <a:r>
              <a:rPr lang="en-US" sz="2000" dirty="0" err="1"/>
              <a:t>oM</a:t>
            </a:r>
            <a:endParaRPr lang="en-US" sz="2000" dirty="0"/>
          </a:p>
          <a:p>
            <a:pPr>
              <a:buFontTx/>
              <a:buChar char="-"/>
            </a:pPr>
            <a:r>
              <a:rPr lang="en-US" sz="2000" dirty="0"/>
              <a:t>Can be scripted to run and output results to be read into other tools</a:t>
            </a:r>
          </a:p>
          <a:p>
            <a:pPr marL="0" indent="0">
              <a:buNone/>
            </a:pPr>
            <a:endParaRPr lang="en-US" sz="2000" dirty="0"/>
          </a:p>
        </p:txBody>
      </p:sp>
    </p:spTree>
    <p:extLst>
      <p:ext uri="{BB962C8B-B14F-4D97-AF65-F5344CB8AC3E}">
        <p14:creationId xmlns:p14="http://schemas.microsoft.com/office/powerpoint/2010/main" val="7149169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 Timing</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a:spLocks noGrp="1" noChangeArrowheads="1"/>
          </p:cNvSpPr>
          <p:nvPr/>
        </p:nvSpPr>
        <p:spPr bwMode="auto">
          <a:xfrm>
            <a:off x="612775" y="990600"/>
            <a:ext cx="7772400" cy="2133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nSpc>
                <a:spcPct val="90000"/>
              </a:lnSpc>
              <a:buNone/>
            </a:pPr>
            <a:r>
              <a:rPr lang="en-US" sz="2000" dirty="0"/>
              <a:t>-T option</a:t>
            </a:r>
          </a:p>
          <a:p>
            <a:pPr marL="0" indent="0">
              <a:lnSpc>
                <a:spcPct val="90000"/>
              </a:lnSpc>
              <a:buNone/>
            </a:pPr>
            <a:endParaRPr lang="en-US" sz="2000" dirty="0"/>
          </a:p>
          <a:p>
            <a:pPr>
              <a:lnSpc>
                <a:spcPct val="90000"/>
              </a:lnSpc>
            </a:pPr>
            <a:r>
              <a:rPr lang="en-US" sz="2000" dirty="0"/>
              <a:t>Paranoid (-T0)</a:t>
            </a:r>
          </a:p>
          <a:p>
            <a:pPr lvl="1">
              <a:lnSpc>
                <a:spcPct val="90000"/>
              </a:lnSpc>
            </a:pPr>
            <a:r>
              <a:rPr lang="en-US" sz="2000" dirty="0"/>
              <a:t>Send one packet every 5 minutes</a:t>
            </a:r>
          </a:p>
          <a:p>
            <a:pPr>
              <a:lnSpc>
                <a:spcPct val="90000"/>
              </a:lnSpc>
            </a:pPr>
            <a:r>
              <a:rPr lang="en-US" sz="2000" dirty="0"/>
              <a:t>Sneaky (-T1)</a:t>
            </a:r>
          </a:p>
          <a:p>
            <a:pPr lvl="1">
              <a:lnSpc>
                <a:spcPct val="90000"/>
              </a:lnSpc>
            </a:pPr>
            <a:r>
              <a:rPr lang="en-US" sz="2000" dirty="0"/>
              <a:t>Send one packet every 15 seconds</a:t>
            </a:r>
          </a:p>
          <a:p>
            <a:pPr>
              <a:lnSpc>
                <a:spcPct val="90000"/>
              </a:lnSpc>
            </a:pPr>
            <a:r>
              <a:rPr lang="en-US" sz="2000" dirty="0"/>
              <a:t>Polite (-T2)</a:t>
            </a:r>
          </a:p>
          <a:p>
            <a:pPr lvl="1">
              <a:lnSpc>
                <a:spcPct val="90000"/>
              </a:lnSpc>
            </a:pPr>
            <a:r>
              <a:rPr lang="en-US" sz="2000" dirty="0"/>
              <a:t>Send one packet every 0.4 seconds</a:t>
            </a:r>
          </a:p>
          <a:p>
            <a:pPr>
              <a:lnSpc>
                <a:spcPct val="90000"/>
              </a:lnSpc>
            </a:pPr>
            <a:r>
              <a:rPr lang="en-US" sz="2000" dirty="0"/>
              <a:t>Normal (-T3)</a:t>
            </a:r>
          </a:p>
          <a:p>
            <a:pPr lvl="1">
              <a:lnSpc>
                <a:spcPct val="90000"/>
              </a:lnSpc>
            </a:pPr>
            <a:r>
              <a:rPr lang="en-US" sz="2000" dirty="0"/>
              <a:t>Send packets as quickly as possible without missing target ports</a:t>
            </a:r>
          </a:p>
          <a:p>
            <a:pPr>
              <a:lnSpc>
                <a:spcPct val="90000"/>
              </a:lnSpc>
            </a:pPr>
            <a:r>
              <a:rPr lang="en-US" sz="2000" dirty="0"/>
              <a:t>Aggressive (-T4)</a:t>
            </a:r>
          </a:p>
          <a:p>
            <a:pPr lvl="1">
              <a:lnSpc>
                <a:spcPct val="90000"/>
              </a:lnSpc>
            </a:pPr>
            <a:r>
              <a:rPr lang="en-US" sz="2000" dirty="0"/>
              <a:t>wait no more than 1.25 seconds for any response</a:t>
            </a:r>
          </a:p>
          <a:p>
            <a:pPr>
              <a:lnSpc>
                <a:spcPct val="90000"/>
              </a:lnSpc>
            </a:pPr>
            <a:r>
              <a:rPr lang="en-US" sz="2000" dirty="0"/>
              <a:t>Insane (-T5)</a:t>
            </a:r>
          </a:p>
          <a:p>
            <a:pPr lvl="1">
              <a:lnSpc>
                <a:spcPct val="90000"/>
              </a:lnSpc>
            </a:pPr>
            <a:r>
              <a:rPr lang="en-US" sz="2000" dirty="0"/>
              <a:t> wait no more than 0.3 seconds for any response</a:t>
            </a:r>
          </a:p>
          <a:p>
            <a:pPr lvl="1">
              <a:lnSpc>
                <a:spcPct val="90000"/>
              </a:lnSpc>
            </a:pPr>
            <a:r>
              <a:rPr lang="en-US" sz="2000" dirty="0"/>
              <a:t>Prone to traffic loss</a:t>
            </a:r>
          </a:p>
          <a:p>
            <a:pPr>
              <a:lnSpc>
                <a:spcPct val="90000"/>
              </a:lnSpc>
            </a:pPr>
            <a:endParaRPr lang="en-US" sz="2000" dirty="0"/>
          </a:p>
        </p:txBody>
      </p:sp>
    </p:spTree>
    <p:extLst>
      <p:ext uri="{BB962C8B-B14F-4D97-AF65-F5344CB8AC3E}">
        <p14:creationId xmlns:p14="http://schemas.microsoft.com/office/powerpoint/2010/main" val="14047029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NMAP Examples</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a:spLocks noGrp="1" noChangeArrowheads="1"/>
          </p:cNvSpPr>
          <p:nvPr/>
        </p:nvSpPr>
        <p:spPr bwMode="auto">
          <a:xfrm>
            <a:off x="601890" y="1524000"/>
            <a:ext cx="7772400" cy="2133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nSpc>
                <a:spcPct val="90000"/>
              </a:lnSpc>
              <a:buNone/>
            </a:pPr>
            <a:r>
              <a:rPr lang="en-US" sz="1600" dirty="0"/>
              <a:t>Perform a simple Ping scan against the full class C network 192.168.0.0</a:t>
            </a:r>
          </a:p>
          <a:p>
            <a:pPr marL="0" indent="0">
              <a:lnSpc>
                <a:spcPct val="90000"/>
              </a:lnSpc>
              <a:buNone/>
            </a:pPr>
            <a:endParaRPr lang="en-US" sz="1600" dirty="0"/>
          </a:p>
          <a:p>
            <a:pPr marL="0" indent="0">
              <a:lnSpc>
                <a:spcPct val="90000"/>
              </a:lnSpc>
              <a:buNone/>
            </a:pPr>
            <a:r>
              <a:rPr lang="en-US" sz="1600" dirty="0"/>
              <a:t>	</a:t>
            </a:r>
            <a:r>
              <a:rPr lang="en-US" sz="1600" dirty="0" err="1"/>
              <a:t>nmap</a:t>
            </a:r>
            <a:r>
              <a:rPr lang="en-US" sz="1600" dirty="0"/>
              <a:t> –</a:t>
            </a:r>
            <a:r>
              <a:rPr lang="en-US" sz="1600" dirty="0" err="1"/>
              <a:t>sn</a:t>
            </a:r>
            <a:r>
              <a:rPr lang="en-US" sz="1600" dirty="0"/>
              <a:t> 192.168.0.0/24</a:t>
            </a:r>
          </a:p>
          <a:p>
            <a:pPr marL="0" indent="0">
              <a:lnSpc>
                <a:spcPct val="90000"/>
              </a:lnSpc>
              <a:buNone/>
            </a:pPr>
            <a:endParaRPr lang="en-US" sz="1600" dirty="0"/>
          </a:p>
          <a:p>
            <a:pPr marL="0" indent="0">
              <a:lnSpc>
                <a:spcPct val="90000"/>
              </a:lnSpc>
              <a:buNone/>
            </a:pPr>
            <a:r>
              <a:rPr lang="en-US" sz="1600" dirty="0"/>
              <a:t>Perform a paranoid TCP Connect scan on all systems within the IP range of 192.168.0.1 through 192.168.0.100</a:t>
            </a:r>
          </a:p>
          <a:p>
            <a:pPr marL="0" indent="0">
              <a:lnSpc>
                <a:spcPct val="90000"/>
              </a:lnSpc>
              <a:buNone/>
            </a:pPr>
            <a:endParaRPr lang="en-US" sz="1600" dirty="0"/>
          </a:p>
          <a:p>
            <a:pPr marL="0" indent="0">
              <a:lnSpc>
                <a:spcPct val="90000"/>
              </a:lnSpc>
              <a:buNone/>
            </a:pPr>
            <a:r>
              <a:rPr lang="en-US" sz="1600" dirty="0"/>
              <a:t>	</a:t>
            </a:r>
            <a:r>
              <a:rPr lang="en-US" sz="1600" dirty="0" err="1"/>
              <a:t>nmap</a:t>
            </a:r>
            <a:r>
              <a:rPr lang="en-US" sz="1600" dirty="0"/>
              <a:t> –T0 -</a:t>
            </a:r>
            <a:r>
              <a:rPr lang="en-US" sz="1600" dirty="0" err="1"/>
              <a:t>sT</a:t>
            </a:r>
            <a:r>
              <a:rPr lang="en-US" sz="1600" dirty="0"/>
              <a:t> 192.168.0.1-100</a:t>
            </a:r>
          </a:p>
          <a:p>
            <a:pPr marL="0" indent="0">
              <a:lnSpc>
                <a:spcPct val="90000"/>
              </a:lnSpc>
              <a:buNone/>
            </a:pPr>
            <a:endParaRPr lang="en-US" sz="1600" dirty="0"/>
          </a:p>
          <a:p>
            <a:pPr marL="0" indent="0">
              <a:lnSpc>
                <a:spcPct val="90000"/>
              </a:lnSpc>
              <a:buNone/>
            </a:pPr>
            <a:r>
              <a:rPr lang="en-US" sz="1600" dirty="0"/>
              <a:t>Perform a TCP SYN scan on all systems within the IP range of 192.168.0.1 through 192.168.0.100 on ports 23 and 80</a:t>
            </a:r>
          </a:p>
          <a:p>
            <a:pPr marL="0" indent="0">
              <a:lnSpc>
                <a:spcPct val="90000"/>
              </a:lnSpc>
              <a:buNone/>
            </a:pPr>
            <a:endParaRPr lang="en-US" sz="1600" dirty="0"/>
          </a:p>
          <a:p>
            <a:pPr marL="0" indent="0">
              <a:lnSpc>
                <a:spcPct val="90000"/>
              </a:lnSpc>
              <a:buNone/>
            </a:pPr>
            <a:r>
              <a:rPr lang="en-US" sz="1600" dirty="0"/>
              <a:t>	</a:t>
            </a:r>
            <a:r>
              <a:rPr lang="en-US" sz="1600" dirty="0" err="1"/>
              <a:t>nmap</a:t>
            </a:r>
            <a:r>
              <a:rPr lang="en-US" sz="1600" dirty="0"/>
              <a:t> –</a:t>
            </a:r>
            <a:r>
              <a:rPr lang="en-US" sz="1600" dirty="0" err="1"/>
              <a:t>sS</a:t>
            </a:r>
            <a:r>
              <a:rPr lang="en-US" sz="1600" dirty="0"/>
              <a:t> –p 23,80 192.168.0.1-100</a:t>
            </a:r>
          </a:p>
          <a:p>
            <a:pPr marL="0" indent="0">
              <a:lnSpc>
                <a:spcPct val="90000"/>
              </a:lnSpc>
              <a:buNone/>
            </a:pPr>
            <a:endParaRPr lang="en-US" sz="1600" dirty="0"/>
          </a:p>
          <a:p>
            <a:pPr marL="0" indent="0">
              <a:lnSpc>
                <a:spcPct val="90000"/>
              </a:lnSpc>
              <a:buNone/>
            </a:pPr>
            <a:r>
              <a:rPr lang="en-US" sz="1600" dirty="0"/>
              <a:t>Perform an aggressive TCP Connect scan on a specific system (192.168.0.10) on port 80 and perform Version detection</a:t>
            </a:r>
            <a:br>
              <a:rPr lang="en-US" sz="1600" dirty="0"/>
            </a:br>
            <a:endParaRPr lang="en-US" sz="1600" dirty="0"/>
          </a:p>
          <a:p>
            <a:pPr marL="0" indent="0">
              <a:lnSpc>
                <a:spcPct val="90000"/>
              </a:lnSpc>
              <a:buNone/>
            </a:pPr>
            <a:r>
              <a:rPr lang="en-US" sz="1600" dirty="0"/>
              <a:t>	</a:t>
            </a:r>
            <a:r>
              <a:rPr lang="en-US" sz="1600" dirty="0" err="1"/>
              <a:t>nmap</a:t>
            </a:r>
            <a:r>
              <a:rPr lang="en-US" sz="1600" dirty="0"/>
              <a:t> –T4 –</a:t>
            </a:r>
            <a:r>
              <a:rPr lang="en-US" sz="1600" dirty="0" err="1"/>
              <a:t>sT</a:t>
            </a:r>
            <a:r>
              <a:rPr lang="en-US" sz="1600" dirty="0"/>
              <a:t> –</a:t>
            </a:r>
            <a:r>
              <a:rPr lang="en-US" sz="1600" dirty="0" err="1"/>
              <a:t>sV</a:t>
            </a:r>
            <a:r>
              <a:rPr lang="en-US" sz="1600" dirty="0"/>
              <a:t> –p 80 192.168.0.10</a:t>
            </a:r>
          </a:p>
        </p:txBody>
      </p:sp>
    </p:spTree>
    <p:extLst>
      <p:ext uri="{BB962C8B-B14F-4D97-AF65-F5344CB8AC3E}">
        <p14:creationId xmlns:p14="http://schemas.microsoft.com/office/powerpoint/2010/main" val="22987639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lstStyle/>
          <a:p>
            <a:r>
              <a:rPr lang="en-US" dirty="0"/>
              <a:t>Break</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46102E20-D9BA-486F-884A-43947276C7DC}"/>
              </a:ext>
            </a:extLst>
          </p:cNvPr>
          <p:cNvPicPr>
            <a:picLocks noChangeAspect="1"/>
          </p:cNvPicPr>
          <p:nvPr/>
        </p:nvPicPr>
        <p:blipFill>
          <a:blip r:embed="rId2"/>
          <a:stretch>
            <a:fillRect/>
          </a:stretch>
        </p:blipFill>
        <p:spPr>
          <a:xfrm>
            <a:off x="3162300" y="1714500"/>
            <a:ext cx="2806700" cy="3416300"/>
          </a:xfrm>
          <a:prstGeom prst="rect">
            <a:avLst/>
          </a:prstGeom>
        </p:spPr>
      </p:pic>
    </p:spTree>
    <p:extLst>
      <p:ext uri="{BB962C8B-B14F-4D97-AF65-F5344CB8AC3E}">
        <p14:creationId xmlns:p14="http://schemas.microsoft.com/office/powerpoint/2010/main" val="13907064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a:xfrm>
            <a:off x="457200" y="274638"/>
            <a:ext cx="8534400" cy="1143000"/>
          </a:xfrm>
        </p:spPr>
        <p:txBody>
          <a:bodyPr>
            <a:normAutofit/>
          </a:bodyPr>
          <a:lstStyle/>
          <a:p>
            <a:pPr algn="r"/>
            <a:r>
              <a:rPr lang="en-US" b="1" cap="all"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rPr>
              <a:t>OS Fingerprinting</a:t>
            </a:r>
          </a:p>
        </p:txBody>
      </p:sp>
      <p:sp>
        <p:nvSpPr>
          <p:cNvPr id="12291" name="Content Placeholder 2"/>
          <p:cNvSpPr>
            <a:spLocks noGrp="1"/>
          </p:cNvSpPr>
          <p:nvPr>
            <p:ph idx="1"/>
          </p:nvPr>
        </p:nvSpPr>
        <p:spPr/>
        <p:txBody>
          <a:bodyPr>
            <a:normAutofit lnSpcReduction="10000"/>
          </a:bodyPr>
          <a:lstStyle/>
          <a:p>
            <a:r>
              <a:rPr lang="en-US" sz="2400" dirty="0">
                <a:ea typeface="ＭＳ Ｐゴシック" charset="0"/>
              </a:rPr>
              <a:t>Passive fingerprinting:</a:t>
            </a:r>
          </a:p>
          <a:p>
            <a:pPr lvl="1"/>
            <a:r>
              <a:rPr lang="en-US" sz="2400" dirty="0">
                <a:ea typeface="ＭＳ Ｐゴシック" charset="0"/>
              </a:rPr>
              <a:t>Sniffing the packets and examining them to determine the OS</a:t>
            </a:r>
          </a:p>
          <a:p>
            <a:pPr lvl="2"/>
            <a:r>
              <a:rPr lang="en-US" sz="2000" dirty="0">
                <a:ea typeface="ＭＳ Ｐゴシック" charset="0"/>
              </a:rPr>
              <a:t>IP TTL value</a:t>
            </a:r>
          </a:p>
          <a:p>
            <a:pPr lvl="2"/>
            <a:r>
              <a:rPr lang="en-US" sz="2000" dirty="0">
                <a:ea typeface="ＭＳ Ｐゴシック" charset="0"/>
              </a:rPr>
              <a:t>TCP Windows size</a:t>
            </a:r>
          </a:p>
          <a:p>
            <a:pPr lvl="2"/>
            <a:r>
              <a:rPr lang="en-US" sz="2000" dirty="0">
                <a:ea typeface="ＭＳ Ｐゴシック" charset="0"/>
              </a:rPr>
              <a:t>IP DF option </a:t>
            </a:r>
          </a:p>
          <a:p>
            <a:pPr lvl="2"/>
            <a:r>
              <a:rPr lang="en-US" sz="2000" dirty="0">
                <a:ea typeface="ＭＳ Ｐゴシック" charset="0"/>
              </a:rPr>
              <a:t>IP Type of Service (TOC) option</a:t>
            </a:r>
          </a:p>
          <a:p>
            <a:pPr lvl="1"/>
            <a:r>
              <a:rPr lang="en-US" sz="2400" dirty="0">
                <a:ea typeface="ＭＳ Ｐゴシック" charset="0"/>
              </a:rPr>
              <a:t>P0f – Linux-based passive fingerprinting tool</a:t>
            </a:r>
          </a:p>
          <a:p>
            <a:r>
              <a:rPr lang="en-US" sz="2400" dirty="0">
                <a:ea typeface="ＭＳ Ｐゴシック" charset="0"/>
              </a:rPr>
              <a:t>Active fingerprinting:</a:t>
            </a:r>
          </a:p>
          <a:p>
            <a:pPr lvl="1"/>
            <a:r>
              <a:rPr lang="en-US" sz="2400" dirty="0">
                <a:ea typeface="ＭＳ Ｐゴシック" charset="0"/>
              </a:rPr>
              <a:t>Sending malformed packets to the target</a:t>
            </a:r>
          </a:p>
          <a:p>
            <a:pPr lvl="1"/>
            <a:r>
              <a:rPr lang="en-US" sz="2400" dirty="0">
                <a:ea typeface="ＭＳ Ｐゴシック" charset="0"/>
              </a:rPr>
              <a:t>More accurate than passive but can be detected by IDS </a:t>
            </a:r>
          </a:p>
          <a:p>
            <a:pPr lvl="1">
              <a:buFontTx/>
              <a:buNone/>
            </a:pPr>
            <a:endParaRPr lang="en-US" sz="2400" dirty="0">
              <a:ea typeface="ＭＳ Ｐゴシック" charset="0"/>
            </a:endParaRPr>
          </a:p>
          <a:p>
            <a:endParaRPr lang="en-US" sz="2400" b="1" dirty="0">
              <a:ea typeface="ＭＳ Ｐゴシック" charset="0"/>
            </a:endParaRPr>
          </a:p>
          <a:p>
            <a:pPr>
              <a:buFont typeface="Wingdings" charset="0"/>
              <a:buNone/>
            </a:pPr>
            <a:endParaRPr lang="en-US" sz="2400" b="1" dirty="0">
              <a:ea typeface="ＭＳ Ｐゴシック" charset="0"/>
            </a:endParaRPr>
          </a:p>
        </p:txBody>
      </p:sp>
    </p:spTree>
    <p:extLst>
      <p:ext uri="{BB962C8B-B14F-4D97-AF65-F5344CB8AC3E}">
        <p14:creationId xmlns:p14="http://schemas.microsoft.com/office/powerpoint/2010/main" val="14739997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457200" y="274638"/>
            <a:ext cx="8382000" cy="1143000"/>
          </a:xfrm>
        </p:spPr>
        <p:txBody>
          <a:bodyPr>
            <a:normAutofit/>
          </a:bodyPr>
          <a:lstStyle/>
          <a:p>
            <a:pPr algn="r"/>
            <a:r>
              <a:rPr lang="en-US" b="1" cap="all"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rPr>
              <a:t>OS Fingerprinting Cont.</a:t>
            </a:r>
          </a:p>
        </p:txBody>
      </p:sp>
      <p:sp>
        <p:nvSpPr>
          <p:cNvPr id="13315" name="Content Placeholder 2"/>
          <p:cNvSpPr>
            <a:spLocks noGrp="1"/>
          </p:cNvSpPr>
          <p:nvPr>
            <p:ph idx="1"/>
          </p:nvPr>
        </p:nvSpPr>
        <p:spPr/>
        <p:txBody>
          <a:bodyPr/>
          <a:lstStyle/>
          <a:p>
            <a:pPr marL="609600" lvl="1" indent="-609600">
              <a:buFont typeface="Wingdings" charset="0"/>
              <a:buChar char="§"/>
            </a:pPr>
            <a:r>
              <a:rPr lang="en-US" sz="2400">
                <a:ea typeface="ＭＳ Ｐゴシック" charset="0"/>
              </a:rPr>
              <a:t>Methods for active fingerprinting:</a:t>
            </a:r>
          </a:p>
          <a:p>
            <a:pPr marL="990600" lvl="2" indent="-609600">
              <a:buFont typeface="Wingdings" charset="0"/>
              <a:buChar char="§"/>
            </a:pPr>
            <a:r>
              <a:rPr lang="en-US" sz="2400">
                <a:ea typeface="ＭＳ Ｐゴシック" charset="0"/>
              </a:rPr>
              <a:t>FIN probe</a:t>
            </a:r>
          </a:p>
          <a:p>
            <a:pPr marL="990600" lvl="2" indent="-609600">
              <a:buFont typeface="Wingdings" charset="0"/>
              <a:buChar char="§"/>
            </a:pPr>
            <a:r>
              <a:rPr lang="en-US" sz="2400">
                <a:ea typeface="ＭＳ Ｐゴシック" charset="0"/>
              </a:rPr>
              <a:t>Bogus flag probe</a:t>
            </a:r>
          </a:p>
          <a:p>
            <a:pPr marL="990600" lvl="2" indent="-609600">
              <a:buFont typeface="Wingdings" charset="0"/>
              <a:buChar char="§"/>
            </a:pPr>
            <a:r>
              <a:rPr lang="en-US" sz="2400">
                <a:ea typeface="ＭＳ Ｐゴシック" charset="0"/>
              </a:rPr>
              <a:t>Initial Sequence Number (ISN) sampling</a:t>
            </a:r>
          </a:p>
          <a:p>
            <a:pPr marL="990600" lvl="2" indent="-609600">
              <a:buFont typeface="Wingdings" charset="0"/>
              <a:buChar char="§"/>
            </a:pPr>
            <a:r>
              <a:rPr lang="en-US" sz="2400">
                <a:ea typeface="ＭＳ Ｐゴシック" charset="0"/>
              </a:rPr>
              <a:t>IPID sampling</a:t>
            </a:r>
          </a:p>
          <a:p>
            <a:pPr marL="990600" lvl="2" indent="-609600">
              <a:buFont typeface="Wingdings" charset="0"/>
              <a:buChar char="§"/>
            </a:pPr>
            <a:r>
              <a:rPr lang="en-US" sz="2400">
                <a:ea typeface="ＭＳ Ｐゴシック" charset="0"/>
              </a:rPr>
              <a:t>TCP initial window</a:t>
            </a:r>
          </a:p>
          <a:p>
            <a:pPr marL="990600" lvl="2" indent="-609600">
              <a:buFont typeface="Wingdings" charset="0"/>
              <a:buChar char="§"/>
            </a:pPr>
            <a:r>
              <a:rPr lang="en-US" sz="2400">
                <a:ea typeface="ＭＳ Ｐゴシック" charset="0"/>
              </a:rPr>
              <a:t>ACK value</a:t>
            </a:r>
          </a:p>
          <a:p>
            <a:pPr marL="990600" lvl="2" indent="-609600">
              <a:buFont typeface="Wingdings" charset="0"/>
              <a:buChar char="§"/>
            </a:pPr>
            <a:r>
              <a:rPr lang="en-US" sz="2400">
                <a:ea typeface="ＭＳ Ｐゴシック" charset="0"/>
              </a:rPr>
              <a:t>Type of service</a:t>
            </a:r>
          </a:p>
          <a:p>
            <a:pPr marL="990600" lvl="2" indent="-609600">
              <a:buFont typeface="Wingdings" charset="0"/>
              <a:buChar char="§"/>
            </a:pPr>
            <a:r>
              <a:rPr lang="en-US" sz="2400">
                <a:ea typeface="ＭＳ Ｐゴシック" charset="0"/>
              </a:rPr>
              <a:t>TPC options</a:t>
            </a:r>
          </a:p>
          <a:p>
            <a:pPr marL="990600" lvl="2" indent="-609600">
              <a:buFont typeface="Wingdings" charset="0"/>
              <a:buChar char="§"/>
            </a:pPr>
            <a:r>
              <a:rPr lang="en-US" sz="2400">
                <a:ea typeface="ＭＳ Ｐゴシック" charset="0"/>
              </a:rPr>
              <a:t>Fragmentation handling</a:t>
            </a:r>
          </a:p>
          <a:p>
            <a:pPr marL="990600" lvl="2" indent="-609600">
              <a:buFont typeface="Wingdings" charset="0"/>
              <a:buChar char="§"/>
            </a:pPr>
            <a:endParaRPr lang="en-US" sz="2400">
              <a:ea typeface="ＭＳ Ｐゴシック" charset="0"/>
            </a:endParaRPr>
          </a:p>
          <a:p>
            <a:endParaRPr lang="en-US" sz="2400">
              <a:ea typeface="ＭＳ Ｐゴシック" charset="0"/>
            </a:endParaRPr>
          </a:p>
          <a:p>
            <a:pPr marL="609600" lvl="1" indent="-609600"/>
            <a:endParaRPr lang="en-US" sz="2400">
              <a:ea typeface="ＭＳ Ｐゴシック" charset="0"/>
            </a:endParaRPr>
          </a:p>
          <a:p>
            <a:endParaRPr lang="en-US" sz="2400">
              <a:ea typeface="ＭＳ Ｐゴシック" charset="0"/>
            </a:endParaRPr>
          </a:p>
          <a:p>
            <a:endParaRPr lang="en-US" sz="2400">
              <a:ea typeface="ＭＳ Ｐゴシック" charset="0"/>
            </a:endParaRPr>
          </a:p>
          <a:p>
            <a:endParaRPr lang="en-US" sz="2400">
              <a:ea typeface="ＭＳ Ｐゴシック" charset="0"/>
            </a:endParaRPr>
          </a:p>
        </p:txBody>
      </p:sp>
    </p:spTree>
    <p:extLst>
      <p:ext uri="{BB962C8B-B14F-4D97-AF65-F5344CB8AC3E}">
        <p14:creationId xmlns:p14="http://schemas.microsoft.com/office/powerpoint/2010/main" val="2229186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lstStyle/>
          <a:p>
            <a:r>
              <a:rPr lang="en-US" dirty="0"/>
              <a:t>Review</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Subtitle 2"/>
          <p:cNvSpPr txBox="1">
            <a:spLocks/>
          </p:cNvSpPr>
          <p:nvPr/>
        </p:nvSpPr>
        <p:spPr>
          <a:xfrm>
            <a:off x="155575" y="914400"/>
            <a:ext cx="8867356" cy="5638800"/>
          </a:xfrm>
          <a:prstGeom prst="rect">
            <a:avLst/>
          </a:prstGeom>
        </p:spPr>
        <p:txBody>
          <a:bodyPr vert="horz" tIns="0" rIns="45720" bIns="0" anchor="b">
            <a:normAutofit/>
          </a:bodyPr>
          <a:lstStyle>
            <a:lvl1pPr marL="0" indent="0" algn="r" rtl="0" eaLnBrk="1" latinLnBrk="0" hangingPunct="1">
              <a:spcBef>
                <a:spcPct val="20000"/>
              </a:spcBef>
              <a:buClr>
                <a:schemeClr val="accent1"/>
              </a:buClr>
              <a:buSzPct val="80000"/>
              <a:buFont typeface="Wingdings 2"/>
              <a:buNone/>
              <a:defRPr kumimoji="0" sz="2000" kern="1200">
                <a:solidFill>
                  <a:schemeClr val="tx1"/>
                </a:solidFill>
                <a:effectLst/>
                <a:latin typeface="+mn-lt"/>
                <a:ea typeface="+mn-ea"/>
                <a:cs typeface="+mn-cs"/>
              </a:defRPr>
            </a:lvl1pPr>
            <a:lvl2pPr marL="457200" indent="0" algn="ctr" rtl="0" eaLnBrk="1" latinLnBrk="0" hangingPunct="1">
              <a:spcBef>
                <a:spcPct val="20000"/>
              </a:spcBef>
              <a:buClr>
                <a:schemeClr val="accent1"/>
              </a:buClr>
              <a:buSzPct val="90000"/>
              <a:buFont typeface="Wingdings 2"/>
              <a:buNone/>
              <a:defRPr kumimoji="0" sz="2600" kern="1200">
                <a:solidFill>
                  <a:schemeClr val="tx1"/>
                </a:solidFill>
                <a:latin typeface="+mn-lt"/>
                <a:ea typeface="+mn-ea"/>
                <a:cs typeface="+mn-cs"/>
              </a:defRPr>
            </a:lvl2pPr>
            <a:lvl3pPr marL="914400" indent="0" algn="ctr" rtl="0" eaLnBrk="1" latinLnBrk="0" hangingPunct="1">
              <a:spcBef>
                <a:spcPct val="20000"/>
              </a:spcBef>
              <a:buClr>
                <a:schemeClr val="accent2"/>
              </a:buClr>
              <a:buSzPct val="85000"/>
              <a:buFont typeface="Arial"/>
              <a:buNone/>
              <a:defRPr kumimoji="0" sz="2400" kern="1200">
                <a:solidFill>
                  <a:schemeClr val="tx1"/>
                </a:solidFill>
                <a:latin typeface="+mn-lt"/>
                <a:ea typeface="+mn-ea"/>
                <a:cs typeface="+mn-cs"/>
              </a:defRPr>
            </a:lvl3pPr>
            <a:lvl4pPr marL="1371600" indent="0" algn="ctr" rtl="0" eaLnBrk="1" latinLnBrk="0" hangingPunct="1">
              <a:spcBef>
                <a:spcPct val="20000"/>
              </a:spcBef>
              <a:buClr>
                <a:schemeClr val="accent3"/>
              </a:buClr>
              <a:buSzPct val="90000"/>
              <a:buFont typeface="Wingdings 2"/>
              <a:buNone/>
              <a:defRPr kumimoji="0" sz="2000" kern="1200">
                <a:solidFill>
                  <a:schemeClr val="tx1"/>
                </a:solidFill>
                <a:latin typeface="+mn-lt"/>
                <a:ea typeface="+mn-ea"/>
                <a:cs typeface="+mn-cs"/>
              </a:defRPr>
            </a:lvl4pPr>
            <a:lvl5pPr marL="1828800" indent="0" algn="ctr" rtl="0" eaLnBrk="1" latinLnBrk="0" hangingPunct="1">
              <a:spcBef>
                <a:spcPct val="20000"/>
              </a:spcBef>
              <a:buClr>
                <a:schemeClr val="accent4"/>
              </a:buClr>
              <a:buSzPct val="100000"/>
              <a:buFont typeface="Arial"/>
              <a:buNone/>
              <a:defRPr kumimoji="0" sz="2000" kern="1200">
                <a:solidFill>
                  <a:schemeClr val="tx1"/>
                </a:solidFill>
                <a:latin typeface="+mn-lt"/>
                <a:ea typeface="+mn-ea"/>
                <a:cs typeface="+mn-cs"/>
              </a:defRPr>
            </a:lvl5pPr>
            <a:lvl6pPr marL="2286000" indent="0" algn="ctr" rtl="0" eaLnBrk="1" latinLnBrk="0" hangingPunct="1">
              <a:spcBef>
                <a:spcPct val="20000"/>
              </a:spcBef>
              <a:buClr>
                <a:schemeClr val="accent5"/>
              </a:buClr>
              <a:buFont typeface="Arial"/>
              <a:buNone/>
              <a:defRPr kumimoji="0" sz="2000" kern="1200" baseline="0">
                <a:solidFill>
                  <a:schemeClr val="tx1"/>
                </a:solidFill>
                <a:latin typeface="+mn-lt"/>
                <a:ea typeface="+mn-ea"/>
                <a:cs typeface="+mn-cs"/>
              </a:defRPr>
            </a:lvl6pPr>
            <a:lvl7pPr marL="2743200" indent="0" algn="ctr" rtl="0" eaLnBrk="1" latinLnBrk="0" hangingPunct="1">
              <a:spcBef>
                <a:spcPct val="20000"/>
              </a:spcBef>
              <a:buClr>
                <a:schemeClr val="accent6"/>
              </a:buClr>
              <a:buSzPct val="100000"/>
              <a:buFont typeface="Arial"/>
              <a:buNone/>
              <a:defRPr kumimoji="0" sz="1800" kern="1200" baseline="0">
                <a:solidFill>
                  <a:schemeClr val="tx1"/>
                </a:solidFill>
                <a:latin typeface="+mn-lt"/>
                <a:ea typeface="+mn-ea"/>
                <a:cs typeface="+mn-cs"/>
              </a:defRPr>
            </a:lvl7pPr>
            <a:lvl8pPr marL="3200400" indent="0" algn="ctr" rtl="0" eaLnBrk="1" latinLnBrk="0" hangingPunct="1">
              <a:spcBef>
                <a:spcPct val="20000"/>
              </a:spcBef>
              <a:buClr>
                <a:schemeClr val="accent6"/>
              </a:buClr>
              <a:buFont typeface="Arial"/>
              <a:buNone/>
              <a:defRPr kumimoji="0" sz="1600" kern="1200">
                <a:solidFill>
                  <a:schemeClr val="tx1"/>
                </a:solidFill>
                <a:latin typeface="+mn-lt"/>
                <a:ea typeface="+mn-ea"/>
                <a:cs typeface="+mn-cs"/>
              </a:defRPr>
            </a:lvl8pPr>
            <a:lvl9pPr marL="3657600" indent="0" algn="ctr" rtl="0" eaLnBrk="1" latinLnBrk="0" hangingPunct="1">
              <a:spcBef>
                <a:spcPct val="20000"/>
              </a:spcBef>
              <a:buClr>
                <a:schemeClr val="accent6"/>
              </a:buClr>
              <a:buFont typeface="Arial"/>
              <a:buNone/>
              <a:defRPr kumimoji="0" sz="1600" kern="1200">
                <a:solidFill>
                  <a:schemeClr val="tx1"/>
                </a:solidFill>
                <a:latin typeface="+mn-lt"/>
                <a:ea typeface="+mn-ea"/>
                <a:cs typeface="+mn-cs"/>
              </a:defRPr>
            </a:lvl9pPr>
          </a:lstStyle>
          <a:p>
            <a:pPr marL="342900" indent="-342900" algn="l">
              <a:buFontTx/>
              <a:buChar char="-"/>
            </a:pPr>
            <a:endParaRPr lang="en-US" dirty="0">
              <a:solidFill>
                <a:srgbClr val="FFFF00"/>
              </a:solidFill>
            </a:endParaRPr>
          </a:p>
        </p:txBody>
      </p:sp>
      <p:pic>
        <p:nvPicPr>
          <p:cNvPr id="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8200" y="3200400"/>
            <a:ext cx="3890951" cy="307423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10" name="Subtitle 2"/>
          <p:cNvSpPr>
            <a:spLocks noGrp="1"/>
          </p:cNvSpPr>
          <p:nvPr>
            <p:ph type="subTitle" idx="1"/>
          </p:nvPr>
        </p:nvSpPr>
        <p:spPr>
          <a:xfrm>
            <a:off x="341842" y="1219200"/>
            <a:ext cx="8181974" cy="5029200"/>
          </a:xfrm>
        </p:spPr>
        <p:txBody>
          <a:bodyPr>
            <a:normAutofit lnSpcReduction="10000"/>
          </a:bodyPr>
          <a:lstStyle/>
          <a:p>
            <a:pPr algn="l"/>
            <a:r>
              <a:rPr lang="en-US" dirty="0"/>
              <a:t>What is Reconnaissance</a:t>
            </a:r>
          </a:p>
          <a:p>
            <a:pPr algn="l"/>
            <a:r>
              <a:rPr lang="en-US" dirty="0"/>
              <a:t>	Performing preliminary research on target</a:t>
            </a:r>
          </a:p>
          <a:p>
            <a:pPr algn="l"/>
            <a:r>
              <a:rPr lang="en-US" dirty="0"/>
              <a:t>Low Tech Recon</a:t>
            </a:r>
          </a:p>
          <a:p>
            <a:pPr algn="l"/>
            <a:r>
              <a:rPr lang="en-US" dirty="0"/>
              <a:t>	Visiting/Breaking In</a:t>
            </a:r>
          </a:p>
          <a:p>
            <a:pPr algn="l"/>
            <a:r>
              <a:rPr lang="en-US" dirty="0"/>
              <a:t>	Dumpster Diving</a:t>
            </a:r>
          </a:p>
          <a:p>
            <a:pPr algn="l"/>
            <a:r>
              <a:rPr lang="en-US" dirty="0"/>
              <a:t>	Social Engineering</a:t>
            </a:r>
          </a:p>
          <a:p>
            <a:pPr algn="l"/>
            <a:r>
              <a:rPr lang="en-US" dirty="0"/>
              <a:t>Tech Recon</a:t>
            </a:r>
          </a:p>
          <a:p>
            <a:pPr algn="l"/>
            <a:r>
              <a:rPr lang="en-US" dirty="0"/>
              <a:t>	Social Engineering</a:t>
            </a:r>
          </a:p>
          <a:p>
            <a:pPr algn="l"/>
            <a:r>
              <a:rPr lang="en-US" dirty="0"/>
              <a:t>	Registration Info</a:t>
            </a:r>
          </a:p>
          <a:p>
            <a:pPr algn="l"/>
            <a:r>
              <a:rPr lang="en-US" dirty="0"/>
              <a:t>	OSINT</a:t>
            </a:r>
          </a:p>
          <a:p>
            <a:pPr algn="l"/>
            <a:r>
              <a:rPr lang="en-US" dirty="0"/>
              <a:t>		</a:t>
            </a:r>
            <a:r>
              <a:rPr lang="en-US" dirty="0" err="1"/>
              <a:t>Shodan</a:t>
            </a:r>
            <a:endParaRPr lang="en-US" dirty="0"/>
          </a:p>
          <a:p>
            <a:pPr algn="l"/>
            <a:r>
              <a:rPr lang="en-US" dirty="0"/>
              <a:t>		Bing</a:t>
            </a:r>
          </a:p>
          <a:p>
            <a:pPr algn="l"/>
            <a:r>
              <a:rPr lang="en-US" dirty="0"/>
              <a:t>		Google</a:t>
            </a:r>
          </a:p>
          <a:p>
            <a:pPr algn="l"/>
            <a:r>
              <a:rPr lang="en-US" dirty="0"/>
              <a:t>		Google Hacking</a:t>
            </a:r>
          </a:p>
        </p:txBody>
      </p:sp>
    </p:spTree>
    <p:extLst>
      <p:ext uri="{BB962C8B-B14F-4D97-AF65-F5344CB8AC3E}">
        <p14:creationId xmlns:p14="http://schemas.microsoft.com/office/powerpoint/2010/main" val="42274188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57200" y="274638"/>
            <a:ext cx="8458200" cy="1143000"/>
          </a:xfrm>
        </p:spPr>
        <p:txBody>
          <a:bodyPr>
            <a:normAutofit/>
          </a:bodyPr>
          <a:lstStyle/>
          <a:p>
            <a:pPr algn="r"/>
            <a:r>
              <a:rPr lang="en-US" b="1" cap="all"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rPr>
              <a:t>Fingerprinting Services</a:t>
            </a:r>
          </a:p>
        </p:txBody>
      </p:sp>
      <p:sp>
        <p:nvSpPr>
          <p:cNvPr id="15363" name="Content Placeholder 2"/>
          <p:cNvSpPr>
            <a:spLocks noGrp="1"/>
          </p:cNvSpPr>
          <p:nvPr>
            <p:ph idx="1"/>
          </p:nvPr>
        </p:nvSpPr>
        <p:spPr/>
        <p:txBody>
          <a:bodyPr/>
          <a:lstStyle/>
          <a:p>
            <a:r>
              <a:rPr lang="en-US" sz="2400">
                <a:ea typeface="ＭＳ Ｐゴシック" charset="0"/>
              </a:rPr>
              <a:t>Identify the services running on specific ports</a:t>
            </a:r>
          </a:p>
          <a:p>
            <a:r>
              <a:rPr lang="en-US" sz="2400">
                <a:ea typeface="ＭＳ Ｐゴシック" charset="0"/>
              </a:rPr>
              <a:t>Banner grabbing: provides information on the type and version of the software running:</a:t>
            </a:r>
          </a:p>
          <a:p>
            <a:pPr lvl="1"/>
            <a:r>
              <a:rPr lang="en-US" sz="2400">
                <a:ea typeface="ＭＳ Ｐゴシック" charset="0"/>
              </a:rPr>
              <a:t>Telnet</a:t>
            </a:r>
          </a:p>
          <a:p>
            <a:pPr lvl="1"/>
            <a:r>
              <a:rPr lang="en-US" sz="2400">
                <a:ea typeface="ＭＳ Ｐゴシック" charset="0"/>
              </a:rPr>
              <a:t>HTTPrint</a:t>
            </a:r>
          </a:p>
          <a:p>
            <a:pPr lvl="1"/>
            <a:r>
              <a:rPr lang="en-US" sz="2400">
                <a:ea typeface="ＭＳ Ｐゴシック" charset="0"/>
              </a:rPr>
              <a:t>Netcat</a:t>
            </a:r>
          </a:p>
          <a:p>
            <a:pPr lvl="1"/>
            <a:r>
              <a:rPr lang="en-US" sz="2400">
                <a:ea typeface="ＭＳ Ｐゴシック" charset="0"/>
              </a:rPr>
              <a:t>FTP</a:t>
            </a:r>
          </a:p>
          <a:p>
            <a:pPr lvl="1"/>
            <a:r>
              <a:rPr lang="en-US" sz="2400">
                <a:ea typeface="ＭＳ Ｐゴシック" charset="0"/>
              </a:rPr>
              <a:t>Port scanners</a:t>
            </a:r>
          </a:p>
        </p:txBody>
      </p:sp>
    </p:spTree>
    <p:extLst>
      <p:ext uri="{BB962C8B-B14F-4D97-AF65-F5344CB8AC3E}">
        <p14:creationId xmlns:p14="http://schemas.microsoft.com/office/powerpoint/2010/main" val="16562744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Defenses</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a:spLocks noGrp="1" noChangeArrowheads="1"/>
          </p:cNvSpPr>
          <p:nvPr/>
        </p:nvSpPr>
        <p:spPr bwMode="auto">
          <a:xfrm>
            <a:off x="580118" y="1143000"/>
            <a:ext cx="7772400" cy="2133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US" sz="2000" dirty="0"/>
              <a:t>Network Scanning</a:t>
            </a:r>
          </a:p>
          <a:p>
            <a:r>
              <a:rPr lang="en-US" sz="2000" dirty="0"/>
              <a:t>Block incoming ICMP messages at the gateway</a:t>
            </a:r>
          </a:p>
          <a:p>
            <a:r>
              <a:rPr lang="en-US" sz="2000" dirty="0"/>
              <a:t>Filter ICMP “Time Exceeded” messages leaving your network (render’s </a:t>
            </a:r>
            <a:r>
              <a:rPr lang="en-US" sz="2000" dirty="0" err="1"/>
              <a:t>traceroute</a:t>
            </a:r>
            <a:r>
              <a:rPr lang="en-US" sz="2000" dirty="0"/>
              <a:t> useless)</a:t>
            </a:r>
          </a:p>
          <a:p>
            <a:pPr marL="0" indent="0">
              <a:buNone/>
            </a:pPr>
            <a:endParaRPr lang="en-US" sz="2000" dirty="0"/>
          </a:p>
          <a:p>
            <a:pPr marL="0" indent="0">
              <a:buNone/>
            </a:pPr>
            <a:r>
              <a:rPr lang="en-US" sz="2000" dirty="0"/>
              <a:t>Port Scanning</a:t>
            </a:r>
          </a:p>
          <a:p>
            <a:pPr>
              <a:lnSpc>
                <a:spcPct val="90000"/>
              </a:lnSpc>
            </a:pPr>
            <a:r>
              <a:rPr lang="en-US" sz="2000" dirty="0"/>
              <a:t>Unix systems</a:t>
            </a:r>
          </a:p>
          <a:p>
            <a:pPr lvl="1">
              <a:lnSpc>
                <a:spcPct val="90000"/>
              </a:lnSpc>
            </a:pPr>
            <a:r>
              <a:rPr lang="en-US" sz="2000" dirty="0"/>
              <a:t>remove all unneeded services in /</a:t>
            </a:r>
            <a:r>
              <a:rPr lang="en-US" sz="2000" dirty="0" err="1"/>
              <a:t>etc</a:t>
            </a:r>
            <a:r>
              <a:rPr lang="en-US" sz="2000" dirty="0"/>
              <a:t>/</a:t>
            </a:r>
            <a:r>
              <a:rPr lang="en-US" sz="2000" dirty="0" err="1"/>
              <a:t>inetd.conf</a:t>
            </a:r>
            <a:endParaRPr lang="en-US" sz="2000" dirty="0"/>
          </a:p>
          <a:p>
            <a:pPr lvl="1">
              <a:lnSpc>
                <a:spcPct val="90000"/>
              </a:lnSpc>
            </a:pPr>
            <a:r>
              <a:rPr lang="en-US" sz="2000" dirty="0"/>
              <a:t>Remove unneeded services in /</a:t>
            </a:r>
            <a:r>
              <a:rPr lang="en-US" sz="2000" dirty="0" err="1"/>
              <a:t>etc</a:t>
            </a:r>
            <a:r>
              <a:rPr lang="en-US" sz="2000" dirty="0"/>
              <a:t>/</a:t>
            </a:r>
            <a:r>
              <a:rPr lang="en-US" sz="2000" dirty="0" err="1"/>
              <a:t>rc</a:t>
            </a:r>
            <a:r>
              <a:rPr lang="en-US" sz="2000" dirty="0"/>
              <a:t>*.d</a:t>
            </a:r>
          </a:p>
          <a:p>
            <a:pPr>
              <a:lnSpc>
                <a:spcPct val="90000"/>
              </a:lnSpc>
            </a:pPr>
            <a:r>
              <a:rPr lang="en-US" sz="2000" dirty="0"/>
              <a:t>Windows systems</a:t>
            </a:r>
          </a:p>
          <a:p>
            <a:pPr lvl="1">
              <a:lnSpc>
                <a:spcPct val="90000"/>
              </a:lnSpc>
            </a:pPr>
            <a:r>
              <a:rPr lang="en-US" sz="2000" dirty="0"/>
              <a:t>uninstall unneeded services or shut them off in the services control panel</a:t>
            </a:r>
          </a:p>
          <a:p>
            <a:pPr>
              <a:lnSpc>
                <a:spcPct val="90000"/>
              </a:lnSpc>
            </a:pPr>
            <a:r>
              <a:rPr lang="en-US" sz="2000" dirty="0"/>
              <a:t>Scan your own systems before the attackers do</a:t>
            </a:r>
          </a:p>
          <a:p>
            <a:pPr>
              <a:lnSpc>
                <a:spcPct val="90000"/>
              </a:lnSpc>
            </a:pPr>
            <a:r>
              <a:rPr lang="en-US" sz="2000" dirty="0"/>
              <a:t>Use </a:t>
            </a:r>
            <a:r>
              <a:rPr lang="en-US" sz="2000" dirty="0" err="1"/>
              <a:t>stateful</a:t>
            </a:r>
            <a:r>
              <a:rPr lang="en-US" sz="2000" dirty="0"/>
              <a:t> packet filter or proxy-based firewall</a:t>
            </a:r>
          </a:p>
          <a:p>
            <a:pPr lvl="1">
              <a:lnSpc>
                <a:spcPct val="90000"/>
              </a:lnSpc>
            </a:pPr>
            <a:r>
              <a:rPr lang="en-US" sz="2000" dirty="0"/>
              <a:t>blocks  ACK scans</a:t>
            </a:r>
          </a:p>
          <a:p>
            <a:pPr lvl="1">
              <a:lnSpc>
                <a:spcPct val="90000"/>
              </a:lnSpc>
            </a:pPr>
            <a:r>
              <a:rPr lang="en-US" sz="2000" dirty="0"/>
              <a:t>Blocks FTP data source port scans </a:t>
            </a:r>
          </a:p>
        </p:txBody>
      </p:sp>
    </p:spTree>
    <p:extLst>
      <p:ext uri="{BB962C8B-B14F-4D97-AF65-F5344CB8AC3E}">
        <p14:creationId xmlns:p14="http://schemas.microsoft.com/office/powerpoint/2010/main" val="35663346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566477" y="3815216"/>
            <a:ext cx="2495550" cy="28194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52426" y="457201"/>
            <a:ext cx="8181974" cy="1219200"/>
          </a:xfrm>
        </p:spPr>
        <p:txBody>
          <a:bodyPr>
            <a:normAutofit/>
          </a:bodyPr>
          <a:lstStyle/>
          <a:p>
            <a:r>
              <a:rPr lang="en-US" dirty="0"/>
              <a:t>What about wireless?</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a:spLocks noGrp="1" noChangeArrowheads="1"/>
          </p:cNvSpPr>
          <p:nvPr/>
        </p:nvSpPr>
        <p:spPr bwMode="auto">
          <a:xfrm>
            <a:off x="580118" y="1143000"/>
            <a:ext cx="7772400" cy="2133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endParaRPr lang="en-US" sz="2000" dirty="0"/>
          </a:p>
          <a:p>
            <a:pPr marL="0" indent="0">
              <a:buNone/>
            </a:pPr>
            <a:r>
              <a:rPr lang="en-US" sz="2000" dirty="0"/>
              <a:t>War Driving</a:t>
            </a:r>
          </a:p>
          <a:p>
            <a:pPr marL="0" indent="0">
              <a:buNone/>
            </a:pPr>
            <a:r>
              <a:rPr lang="en-US" sz="2000" dirty="0"/>
              <a:t>	Based on War-Dialing, but for finding access points</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War Chalking</a:t>
            </a:r>
          </a:p>
          <a:p>
            <a:pPr marL="0" indent="0">
              <a:buNone/>
            </a:pPr>
            <a:r>
              <a:rPr lang="en-US" sz="2000" dirty="0"/>
              <a:t>	</a:t>
            </a:r>
          </a:p>
          <a:p>
            <a:pPr marL="0" indent="0">
              <a:buNone/>
            </a:pPr>
            <a:endParaRPr lang="en-US" sz="2000" dirty="0"/>
          </a:p>
        </p:txBody>
      </p:sp>
      <p:pic>
        <p:nvPicPr>
          <p:cNvPr id="23554" name="Picture 2" descr="http://upload.wikimedia.org/wikipedia/commons/thumb/e/e6/Warchalking.svg/220px-Warchalking.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6502" y="4014335"/>
            <a:ext cx="2095500" cy="2495551"/>
          </a:xfrm>
          <a:prstGeom prst="rect">
            <a:avLst/>
          </a:prstGeom>
          <a:noFill/>
          <a:extLst>
            <a:ext uri="{909E8E84-426E-40dd-AFC4-6F175D3DCCD1}">
              <a14:hiddenFill xmlns="" xmlns:a14="http://schemas.microsoft.com/office/drawing/2010/main">
                <a:solidFill>
                  <a:srgbClr val="FFFFFF"/>
                </a:solidFill>
              </a14:hiddenFill>
            </a:ext>
          </a:extLst>
        </p:spPr>
      </p:pic>
      <p:pic>
        <p:nvPicPr>
          <p:cNvPr id="23556" name="Picture 4" descr="http://cyberspidy.files.wordpress.com/2011/01/wardriving-0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661" y="2278811"/>
            <a:ext cx="2836910" cy="1884520"/>
          </a:xfrm>
          <a:prstGeom prst="rect">
            <a:avLst/>
          </a:prstGeom>
          <a:noFill/>
          <a:extLst>
            <a:ext uri="{909E8E84-426E-40dd-AFC4-6F175D3DCCD1}">
              <a14:hiddenFill xmlns="" xmlns:a14="http://schemas.microsoft.com/office/drawing/2010/main">
                <a:solidFill>
                  <a:srgbClr val="FFFFFF"/>
                </a:solidFill>
              </a14:hiddenFill>
            </a:ext>
          </a:extLst>
        </p:spPr>
      </p:pic>
      <p:pic>
        <p:nvPicPr>
          <p:cNvPr id="23558" name="Picture 6" descr="http://1.bp.blogspot.com/-flUo299ZFD0/TyK0VxW4ZfI/AAAAAAAAEjw/uXCYu1FDNaA/s1600/big_kynance.jpg"/>
          <p:cNvPicPr>
            <a:picLocks noChangeAspect="1" noChangeArrowheads="1"/>
          </p:cNvPicPr>
          <p:nvPr/>
        </p:nvPicPr>
        <p:blipFill rotWithShape="1">
          <a:blip r:embed="rId4">
            <a:extLst>
              <a:ext uri="{28A0092B-C50C-407E-A947-70E740481C1C}">
                <a14:useLocalDpi xmlns:a14="http://schemas.microsoft.com/office/drawing/2010/main" val="0"/>
              </a:ext>
            </a:extLst>
          </a:blip>
          <a:srcRect l="6683" r="3289" b="25019"/>
          <a:stretch/>
        </p:blipFill>
        <p:spPr bwMode="auto">
          <a:xfrm>
            <a:off x="5081620" y="2438399"/>
            <a:ext cx="3778771" cy="4196217"/>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2568780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err="1"/>
              <a:t>WiFi</a:t>
            </a:r>
            <a:r>
              <a:rPr lang="en-US" dirty="0"/>
              <a:t> Scanning</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a:spLocks noGrp="1" noChangeArrowheads="1"/>
          </p:cNvSpPr>
          <p:nvPr/>
        </p:nvSpPr>
        <p:spPr bwMode="auto">
          <a:xfrm>
            <a:off x="460375" y="1066800"/>
            <a:ext cx="7772400" cy="2133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US" sz="2000" dirty="0" err="1"/>
              <a:t>Netstumbler</a:t>
            </a:r>
            <a:endParaRPr lang="en-US" sz="2000" dirty="0"/>
          </a:p>
          <a:p>
            <a:pPr marL="0" indent="0">
              <a:buNone/>
            </a:pPr>
            <a:r>
              <a:rPr lang="en-US" sz="2000" dirty="0"/>
              <a:t>	</a:t>
            </a:r>
          </a:p>
        </p:txBody>
      </p:sp>
      <p:pic>
        <p:nvPicPr>
          <p:cNvPr id="27652" name="Picture 4" descr="http://www.monolith81.de/files/netstumbl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1463612"/>
            <a:ext cx="7162800" cy="5022914"/>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9066521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err="1"/>
              <a:t>WiFi</a:t>
            </a:r>
            <a:r>
              <a:rPr lang="en-US" dirty="0"/>
              <a:t> Scanning</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a:spLocks noGrp="1" noChangeArrowheads="1"/>
          </p:cNvSpPr>
          <p:nvPr/>
        </p:nvSpPr>
        <p:spPr bwMode="auto">
          <a:xfrm>
            <a:off x="460375" y="1066800"/>
            <a:ext cx="7772400" cy="2133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US" sz="2000" dirty="0"/>
              <a:t>Kismet</a:t>
            </a:r>
          </a:p>
          <a:p>
            <a:pPr marL="0" indent="0">
              <a:buNone/>
            </a:pPr>
            <a:r>
              <a:rPr lang="en-US" sz="2000" dirty="0"/>
              <a:t>	</a:t>
            </a:r>
          </a:p>
        </p:txBody>
      </p:sp>
      <p:pic>
        <p:nvPicPr>
          <p:cNvPr id="28674" name="Picture 2" descr="http://www.kismetwireless.net/screenshot/kis-new-channe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676400"/>
            <a:ext cx="7620000" cy="4591051"/>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7329900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6646" y="457200"/>
            <a:ext cx="8181974" cy="1219200"/>
          </a:xfrm>
        </p:spPr>
        <p:txBody>
          <a:bodyPr>
            <a:normAutofit/>
          </a:bodyPr>
          <a:lstStyle/>
          <a:p>
            <a:r>
              <a:rPr lang="en-US" dirty="0" err="1"/>
              <a:t>WiFi</a:t>
            </a:r>
            <a:r>
              <a:rPr lang="en-US" dirty="0"/>
              <a:t> Scanning</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a:spLocks noGrp="1" noChangeArrowheads="1"/>
          </p:cNvSpPr>
          <p:nvPr/>
        </p:nvSpPr>
        <p:spPr bwMode="auto">
          <a:xfrm>
            <a:off x="291795" y="698032"/>
            <a:ext cx="4187825" cy="1295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cap="sq">
                <a:solidFill>
                  <a:schemeClr val="tx1"/>
                </a:solidFill>
                <a:miter lim="800000"/>
                <a:headEnd type="none" w="sm" len="sm"/>
                <a:tailEnd type="none" w="sm" len="sm"/>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chemeClr val="tx2"/>
              </a:buClr>
              <a:buSzPct val="90000"/>
              <a:buFont typeface="Symbol" pitchFamily="18" charset="2"/>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US" sz="2000" dirty="0"/>
              <a:t>Why scan, when we can search what previous people scanned – </a:t>
            </a:r>
            <a:r>
              <a:rPr lang="en-US" sz="2000" dirty="0">
                <a:hlinkClick r:id="rId2"/>
              </a:rPr>
              <a:t>http://www.wigle.net</a:t>
            </a:r>
            <a:r>
              <a:rPr lang="en-US" sz="2000" dirty="0"/>
              <a:t> </a:t>
            </a:r>
          </a:p>
        </p:txBody>
      </p:sp>
      <p:pic>
        <p:nvPicPr>
          <p:cNvPr id="3" name="Picture 2">
            <a:extLst>
              <a:ext uri="{FF2B5EF4-FFF2-40B4-BE49-F238E27FC236}">
                <a16:creationId xmlns:a16="http://schemas.microsoft.com/office/drawing/2014/main" id="{61C6253E-21F8-4D4C-AFBA-122A42F7E163}"/>
              </a:ext>
            </a:extLst>
          </p:cNvPr>
          <p:cNvPicPr>
            <a:picLocks noChangeAspect="1"/>
          </p:cNvPicPr>
          <p:nvPr/>
        </p:nvPicPr>
        <p:blipFill>
          <a:blip r:embed="rId3"/>
          <a:stretch>
            <a:fillRect/>
          </a:stretch>
        </p:blipFill>
        <p:spPr>
          <a:xfrm>
            <a:off x="612775" y="1955760"/>
            <a:ext cx="8160291" cy="4661876"/>
          </a:xfrm>
          <a:prstGeom prst="rect">
            <a:avLst/>
          </a:prstGeom>
        </p:spPr>
      </p:pic>
    </p:spTree>
    <p:extLst>
      <p:ext uri="{BB962C8B-B14F-4D97-AF65-F5344CB8AC3E}">
        <p14:creationId xmlns:p14="http://schemas.microsoft.com/office/powerpoint/2010/main" val="12172489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lstStyle/>
          <a:p>
            <a:r>
              <a:rPr lang="en-US" dirty="0"/>
              <a:t>Perspectives</a:t>
            </a:r>
          </a:p>
        </p:txBody>
      </p:sp>
      <p:sp>
        <p:nvSpPr>
          <p:cNvPr id="3" name="Subtitle 2"/>
          <p:cNvSpPr>
            <a:spLocks noGrp="1"/>
          </p:cNvSpPr>
          <p:nvPr>
            <p:ph type="subTitle" idx="1"/>
          </p:nvPr>
        </p:nvSpPr>
        <p:spPr>
          <a:xfrm>
            <a:off x="341842" y="1219200"/>
            <a:ext cx="8181974" cy="5029200"/>
          </a:xfrm>
        </p:spPr>
        <p:txBody>
          <a:bodyPr>
            <a:normAutofit/>
          </a:bodyPr>
          <a:lstStyle/>
          <a:p>
            <a:pPr algn="l"/>
            <a:r>
              <a:rPr lang="en-US" dirty="0"/>
              <a:t>Attacker Perspective</a:t>
            </a:r>
          </a:p>
          <a:p>
            <a:pPr algn="l"/>
            <a:r>
              <a:rPr lang="en-US" dirty="0"/>
              <a:t>	</a:t>
            </a:r>
          </a:p>
          <a:p>
            <a:pPr algn="l"/>
            <a:r>
              <a:rPr lang="en-US" dirty="0"/>
              <a:t>	1.  Identify systems that are part of the target’s network</a:t>
            </a:r>
          </a:p>
          <a:p>
            <a:pPr algn="l"/>
            <a:r>
              <a:rPr lang="en-US" dirty="0"/>
              <a:t>	2.  Enumerate the services running on these systems to find 	potential attack vectors</a:t>
            </a:r>
          </a:p>
          <a:p>
            <a:pPr algn="l"/>
            <a:r>
              <a:rPr lang="en-US" dirty="0"/>
              <a:t>	3.  Identify the version of applications running on the ports/	providing the services on select systems</a:t>
            </a:r>
          </a:p>
          <a:p>
            <a:pPr algn="l"/>
            <a:r>
              <a:rPr lang="en-US" dirty="0"/>
              <a:t>	4.  Fingerprint target systems for further attack analysis 	(Vulnerability Identification)</a:t>
            </a:r>
          </a:p>
          <a:p>
            <a:pPr algn="l"/>
            <a:r>
              <a:rPr lang="en-US" dirty="0"/>
              <a:t>	</a:t>
            </a:r>
          </a:p>
          <a:p>
            <a:pPr algn="l"/>
            <a:endParaRPr lang="en-US" dirty="0"/>
          </a:p>
          <a:p>
            <a:pPr algn="ctr"/>
            <a:r>
              <a:rPr lang="en-US" dirty="0"/>
              <a:t>…LEARN…</a:t>
            </a:r>
          </a:p>
          <a:p>
            <a:pPr algn="l"/>
            <a:endParaRPr lang="en-US" dirty="0"/>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907907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lstStyle/>
          <a:p>
            <a:r>
              <a:rPr lang="en-US" dirty="0"/>
              <a:t>Perspectives</a:t>
            </a:r>
          </a:p>
        </p:txBody>
      </p:sp>
      <p:sp>
        <p:nvSpPr>
          <p:cNvPr id="3" name="Subtitle 2"/>
          <p:cNvSpPr>
            <a:spLocks noGrp="1"/>
          </p:cNvSpPr>
          <p:nvPr>
            <p:ph type="subTitle" idx="1"/>
          </p:nvPr>
        </p:nvSpPr>
        <p:spPr>
          <a:xfrm>
            <a:off x="341842" y="1295400"/>
            <a:ext cx="8181974" cy="5029200"/>
          </a:xfrm>
        </p:spPr>
        <p:txBody>
          <a:bodyPr>
            <a:normAutofit/>
          </a:bodyPr>
          <a:lstStyle/>
          <a:p>
            <a:pPr algn="l"/>
            <a:r>
              <a:rPr lang="en-US" dirty="0"/>
              <a:t>Defender Perspective</a:t>
            </a:r>
          </a:p>
          <a:p>
            <a:pPr algn="l"/>
            <a:r>
              <a:rPr lang="en-US" dirty="0"/>
              <a:t>	</a:t>
            </a:r>
          </a:p>
          <a:p>
            <a:pPr algn="l"/>
            <a:r>
              <a:rPr lang="en-US" dirty="0"/>
              <a:t>	1.  Identify systems that are on your network</a:t>
            </a:r>
          </a:p>
          <a:p>
            <a:pPr algn="l"/>
            <a:r>
              <a:rPr lang="en-US" dirty="0"/>
              <a:t>	2.  Enumerate the services running on these systems and 	verify whether or not those systems are supposed to have 	those services running on them</a:t>
            </a:r>
          </a:p>
          <a:p>
            <a:pPr algn="l"/>
            <a:r>
              <a:rPr lang="en-US" dirty="0"/>
              <a:t>	3.  Identify the version of applications running on the ports/	providing the services on select systems - do we need to apply 	a patch/did a patch fail to apply?</a:t>
            </a:r>
          </a:p>
          <a:p>
            <a:pPr algn="l"/>
            <a:r>
              <a:rPr lang="en-US" dirty="0"/>
              <a:t>	4.  Fingerprint systems for verification of patch levels, 	applications installed/running, </a:t>
            </a:r>
            <a:r>
              <a:rPr lang="en-US" dirty="0" err="1"/>
              <a:t>etc</a:t>
            </a:r>
            <a:endParaRPr lang="en-US" dirty="0"/>
          </a:p>
          <a:p>
            <a:pPr algn="l"/>
            <a:endParaRPr lang="en-US" dirty="0"/>
          </a:p>
          <a:p>
            <a:pPr algn="ctr"/>
            <a:r>
              <a:rPr lang="en-US" dirty="0"/>
              <a:t>…VERIFY…</a:t>
            </a:r>
          </a:p>
          <a:p>
            <a:pPr algn="l"/>
            <a:endParaRPr lang="en-US" dirty="0"/>
          </a:p>
          <a:p>
            <a:pPr algn="l"/>
            <a:endParaRPr lang="en-US" dirty="0"/>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719539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lstStyle/>
          <a:p>
            <a:r>
              <a:rPr lang="en-US" dirty="0"/>
              <a:t>Perspectives</a:t>
            </a:r>
          </a:p>
        </p:txBody>
      </p:sp>
      <p:sp>
        <p:nvSpPr>
          <p:cNvPr id="3" name="Subtitle 2"/>
          <p:cNvSpPr>
            <a:spLocks noGrp="1"/>
          </p:cNvSpPr>
          <p:nvPr>
            <p:ph type="subTitle" idx="1"/>
          </p:nvPr>
        </p:nvSpPr>
        <p:spPr>
          <a:xfrm>
            <a:off x="341842" y="1219200"/>
            <a:ext cx="8181974" cy="5029200"/>
          </a:xfrm>
        </p:spPr>
        <p:txBody>
          <a:bodyPr>
            <a:normAutofit/>
          </a:bodyPr>
          <a:lstStyle/>
          <a:p>
            <a:pPr algn="l"/>
            <a:r>
              <a:rPr lang="en-US" dirty="0"/>
              <a:t>Investigator Perspective</a:t>
            </a:r>
          </a:p>
          <a:p>
            <a:pPr algn="l"/>
            <a:endParaRPr lang="en-US" dirty="0"/>
          </a:p>
          <a:p>
            <a:pPr algn="l"/>
            <a:r>
              <a:rPr lang="en-US" dirty="0"/>
              <a:t>	1.  Identify systems that are on the network and verify 	legitimacy</a:t>
            </a:r>
          </a:p>
          <a:p>
            <a:pPr algn="l"/>
            <a:r>
              <a:rPr lang="en-US" dirty="0"/>
              <a:t>	2.  Enumerate the services running on systems to compare to 	“known good” configurations – is the webserver running a new 	service that allowed an attack to take place?</a:t>
            </a:r>
          </a:p>
          <a:p>
            <a:pPr algn="l"/>
            <a:endParaRPr lang="en-US" dirty="0"/>
          </a:p>
          <a:p>
            <a:pPr algn="l"/>
            <a:endParaRPr lang="en-US" dirty="0"/>
          </a:p>
          <a:p>
            <a:pPr algn="l"/>
            <a:r>
              <a:rPr lang="en-US" dirty="0"/>
              <a:t>	</a:t>
            </a:r>
          </a:p>
          <a:p>
            <a:pPr algn="ctr"/>
            <a:r>
              <a:rPr lang="en-US" dirty="0"/>
              <a:t>…COMPARE…</a:t>
            </a:r>
          </a:p>
          <a:p>
            <a:pPr algn="l"/>
            <a:endParaRPr lang="en-US" dirty="0"/>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233272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lstStyle/>
          <a:p>
            <a:r>
              <a:rPr lang="en-US" dirty="0"/>
              <a:t>Summary</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Subtitle 2"/>
          <p:cNvSpPr txBox="1">
            <a:spLocks/>
          </p:cNvSpPr>
          <p:nvPr/>
        </p:nvSpPr>
        <p:spPr>
          <a:xfrm>
            <a:off x="155575" y="914400"/>
            <a:ext cx="8867356" cy="5638800"/>
          </a:xfrm>
          <a:prstGeom prst="rect">
            <a:avLst/>
          </a:prstGeom>
        </p:spPr>
        <p:txBody>
          <a:bodyPr vert="horz" tIns="0" rIns="45720" bIns="0" anchor="b">
            <a:normAutofit/>
          </a:bodyPr>
          <a:lstStyle>
            <a:lvl1pPr marL="0" indent="0" algn="r" rtl="0" eaLnBrk="1" latinLnBrk="0" hangingPunct="1">
              <a:spcBef>
                <a:spcPct val="20000"/>
              </a:spcBef>
              <a:buClr>
                <a:schemeClr val="accent1"/>
              </a:buClr>
              <a:buSzPct val="80000"/>
              <a:buFont typeface="Wingdings 2"/>
              <a:buNone/>
              <a:defRPr kumimoji="0" sz="2000" kern="1200">
                <a:solidFill>
                  <a:schemeClr val="tx1"/>
                </a:solidFill>
                <a:effectLst/>
                <a:latin typeface="+mn-lt"/>
                <a:ea typeface="+mn-ea"/>
                <a:cs typeface="+mn-cs"/>
              </a:defRPr>
            </a:lvl1pPr>
            <a:lvl2pPr marL="457200" indent="0" algn="ctr" rtl="0" eaLnBrk="1" latinLnBrk="0" hangingPunct="1">
              <a:spcBef>
                <a:spcPct val="20000"/>
              </a:spcBef>
              <a:buClr>
                <a:schemeClr val="accent1"/>
              </a:buClr>
              <a:buSzPct val="90000"/>
              <a:buFont typeface="Wingdings 2"/>
              <a:buNone/>
              <a:defRPr kumimoji="0" sz="2600" kern="1200">
                <a:solidFill>
                  <a:schemeClr val="tx1"/>
                </a:solidFill>
                <a:latin typeface="+mn-lt"/>
                <a:ea typeface="+mn-ea"/>
                <a:cs typeface="+mn-cs"/>
              </a:defRPr>
            </a:lvl2pPr>
            <a:lvl3pPr marL="914400" indent="0" algn="ctr" rtl="0" eaLnBrk="1" latinLnBrk="0" hangingPunct="1">
              <a:spcBef>
                <a:spcPct val="20000"/>
              </a:spcBef>
              <a:buClr>
                <a:schemeClr val="accent2"/>
              </a:buClr>
              <a:buSzPct val="85000"/>
              <a:buFont typeface="Arial"/>
              <a:buNone/>
              <a:defRPr kumimoji="0" sz="2400" kern="1200">
                <a:solidFill>
                  <a:schemeClr val="tx1"/>
                </a:solidFill>
                <a:latin typeface="+mn-lt"/>
                <a:ea typeface="+mn-ea"/>
                <a:cs typeface="+mn-cs"/>
              </a:defRPr>
            </a:lvl3pPr>
            <a:lvl4pPr marL="1371600" indent="0" algn="ctr" rtl="0" eaLnBrk="1" latinLnBrk="0" hangingPunct="1">
              <a:spcBef>
                <a:spcPct val="20000"/>
              </a:spcBef>
              <a:buClr>
                <a:schemeClr val="accent3"/>
              </a:buClr>
              <a:buSzPct val="90000"/>
              <a:buFont typeface="Wingdings 2"/>
              <a:buNone/>
              <a:defRPr kumimoji="0" sz="2000" kern="1200">
                <a:solidFill>
                  <a:schemeClr val="tx1"/>
                </a:solidFill>
                <a:latin typeface="+mn-lt"/>
                <a:ea typeface="+mn-ea"/>
                <a:cs typeface="+mn-cs"/>
              </a:defRPr>
            </a:lvl4pPr>
            <a:lvl5pPr marL="1828800" indent="0" algn="ctr" rtl="0" eaLnBrk="1" latinLnBrk="0" hangingPunct="1">
              <a:spcBef>
                <a:spcPct val="20000"/>
              </a:spcBef>
              <a:buClr>
                <a:schemeClr val="accent4"/>
              </a:buClr>
              <a:buSzPct val="100000"/>
              <a:buFont typeface="Arial"/>
              <a:buNone/>
              <a:defRPr kumimoji="0" sz="2000" kern="1200">
                <a:solidFill>
                  <a:schemeClr val="tx1"/>
                </a:solidFill>
                <a:latin typeface="+mn-lt"/>
                <a:ea typeface="+mn-ea"/>
                <a:cs typeface="+mn-cs"/>
              </a:defRPr>
            </a:lvl5pPr>
            <a:lvl6pPr marL="2286000" indent="0" algn="ctr" rtl="0" eaLnBrk="1" latinLnBrk="0" hangingPunct="1">
              <a:spcBef>
                <a:spcPct val="20000"/>
              </a:spcBef>
              <a:buClr>
                <a:schemeClr val="accent5"/>
              </a:buClr>
              <a:buFont typeface="Arial"/>
              <a:buNone/>
              <a:defRPr kumimoji="0" sz="2000" kern="1200" baseline="0">
                <a:solidFill>
                  <a:schemeClr val="tx1"/>
                </a:solidFill>
                <a:latin typeface="+mn-lt"/>
                <a:ea typeface="+mn-ea"/>
                <a:cs typeface="+mn-cs"/>
              </a:defRPr>
            </a:lvl6pPr>
            <a:lvl7pPr marL="2743200" indent="0" algn="ctr" rtl="0" eaLnBrk="1" latinLnBrk="0" hangingPunct="1">
              <a:spcBef>
                <a:spcPct val="20000"/>
              </a:spcBef>
              <a:buClr>
                <a:schemeClr val="accent6"/>
              </a:buClr>
              <a:buSzPct val="100000"/>
              <a:buFont typeface="Arial"/>
              <a:buNone/>
              <a:defRPr kumimoji="0" sz="1800" kern="1200" baseline="0">
                <a:solidFill>
                  <a:schemeClr val="tx1"/>
                </a:solidFill>
                <a:latin typeface="+mn-lt"/>
                <a:ea typeface="+mn-ea"/>
                <a:cs typeface="+mn-cs"/>
              </a:defRPr>
            </a:lvl7pPr>
            <a:lvl8pPr marL="3200400" indent="0" algn="ctr" rtl="0" eaLnBrk="1" latinLnBrk="0" hangingPunct="1">
              <a:spcBef>
                <a:spcPct val="20000"/>
              </a:spcBef>
              <a:buClr>
                <a:schemeClr val="accent6"/>
              </a:buClr>
              <a:buFont typeface="Arial"/>
              <a:buNone/>
              <a:defRPr kumimoji="0" sz="1600" kern="1200">
                <a:solidFill>
                  <a:schemeClr val="tx1"/>
                </a:solidFill>
                <a:latin typeface="+mn-lt"/>
                <a:ea typeface="+mn-ea"/>
                <a:cs typeface="+mn-cs"/>
              </a:defRPr>
            </a:lvl8pPr>
            <a:lvl9pPr marL="3657600" indent="0" algn="ctr" rtl="0" eaLnBrk="1" latinLnBrk="0" hangingPunct="1">
              <a:spcBef>
                <a:spcPct val="20000"/>
              </a:spcBef>
              <a:buClr>
                <a:schemeClr val="accent6"/>
              </a:buClr>
              <a:buFont typeface="Arial"/>
              <a:buNone/>
              <a:defRPr kumimoji="0" sz="1600" kern="1200">
                <a:solidFill>
                  <a:schemeClr val="tx1"/>
                </a:solidFill>
                <a:latin typeface="+mn-lt"/>
                <a:ea typeface="+mn-ea"/>
                <a:cs typeface="+mn-cs"/>
              </a:defRPr>
            </a:lvl9pPr>
          </a:lstStyle>
          <a:p>
            <a:pPr marL="342900" indent="-342900" algn="l">
              <a:buFontTx/>
              <a:buChar char="-"/>
            </a:pPr>
            <a:endParaRPr lang="en-US" dirty="0">
              <a:solidFill>
                <a:srgbClr val="FFFF00"/>
              </a:solidFill>
            </a:endParaRPr>
          </a:p>
        </p:txBody>
      </p:sp>
      <p:sp>
        <p:nvSpPr>
          <p:cNvPr id="10" name="Subtitle 2"/>
          <p:cNvSpPr>
            <a:spLocks noGrp="1"/>
          </p:cNvSpPr>
          <p:nvPr>
            <p:ph type="subTitle" idx="1"/>
          </p:nvPr>
        </p:nvSpPr>
        <p:spPr>
          <a:xfrm>
            <a:off x="323215" y="1371600"/>
            <a:ext cx="8181974" cy="5029200"/>
          </a:xfrm>
        </p:spPr>
        <p:txBody>
          <a:bodyPr>
            <a:normAutofit fontScale="70000" lnSpcReduction="20000"/>
          </a:bodyPr>
          <a:lstStyle/>
          <a:p>
            <a:pPr algn="l"/>
            <a:r>
              <a:rPr lang="en-US" dirty="0"/>
              <a:t>What is scanning/probing?</a:t>
            </a:r>
          </a:p>
          <a:p>
            <a:pPr algn="l"/>
            <a:r>
              <a:rPr lang="en-US" dirty="0"/>
              <a:t>	Automated method to poke at a target system</a:t>
            </a:r>
          </a:p>
          <a:p>
            <a:pPr algn="l"/>
            <a:r>
              <a:rPr lang="en-US" dirty="0"/>
              <a:t>		- Scan for active systems within a network range</a:t>
            </a:r>
          </a:p>
          <a:p>
            <a:pPr algn="l"/>
            <a:r>
              <a:rPr lang="en-US" dirty="0"/>
              <a:t>		- Probe the active systems for open ports, software in use, and versions</a:t>
            </a:r>
          </a:p>
          <a:p>
            <a:pPr algn="l"/>
            <a:r>
              <a:rPr lang="en-US" dirty="0">
                <a:ea typeface="ＭＳ Ｐゴシック" charset="0"/>
              </a:rPr>
              <a:t>Know how to:</a:t>
            </a:r>
          </a:p>
          <a:p>
            <a:pPr algn="l"/>
            <a:r>
              <a:rPr lang="en-US" dirty="0">
                <a:ea typeface="ＭＳ Ｐゴシック" charset="0"/>
              </a:rPr>
              <a:t>	Locate active systems from a network range found during the reconnaissance phase</a:t>
            </a:r>
          </a:p>
          <a:p>
            <a:pPr algn="l"/>
            <a:r>
              <a:rPr lang="en-US" dirty="0">
                <a:ea typeface="ＭＳ Ｐゴシック" charset="0"/>
              </a:rPr>
              <a:t>	Find open ports and identify services on active systems</a:t>
            </a:r>
          </a:p>
          <a:p>
            <a:pPr algn="l"/>
            <a:r>
              <a:rPr lang="en-US" dirty="0">
                <a:ea typeface="ＭＳ Ｐゴシック" charset="0"/>
              </a:rPr>
              <a:t>	Perform OS fingerprinting on active systems</a:t>
            </a:r>
          </a:p>
          <a:p>
            <a:pPr algn="l"/>
            <a:r>
              <a:rPr lang="en-US" dirty="0"/>
              <a:t>	Map a target network</a:t>
            </a:r>
          </a:p>
          <a:p>
            <a:pPr algn="l"/>
            <a:endParaRPr lang="en-US" dirty="0"/>
          </a:p>
          <a:p>
            <a:pPr algn="l"/>
            <a:r>
              <a:rPr lang="en-US" dirty="0"/>
              <a:t>TCP/IP Primer</a:t>
            </a:r>
          </a:p>
          <a:p>
            <a:pPr algn="l"/>
            <a:r>
              <a:rPr lang="en-US" dirty="0"/>
              <a:t>	TCP Handshake (SYN, ACK, SYN-ACK)</a:t>
            </a:r>
          </a:p>
          <a:p>
            <a:pPr algn="l"/>
            <a:r>
              <a:rPr lang="en-US" dirty="0"/>
              <a:t>	</a:t>
            </a:r>
          </a:p>
          <a:p>
            <a:pPr algn="l"/>
            <a:r>
              <a:rPr lang="en-US" dirty="0"/>
              <a:t>Scanning Tools</a:t>
            </a:r>
          </a:p>
          <a:p>
            <a:pPr algn="l"/>
            <a:r>
              <a:rPr lang="en-US" dirty="0"/>
              <a:t>	Cheops/</a:t>
            </a:r>
            <a:r>
              <a:rPr lang="en-US" dirty="0" err="1"/>
              <a:t>Autoscan</a:t>
            </a:r>
            <a:endParaRPr lang="en-US" dirty="0"/>
          </a:p>
          <a:p>
            <a:pPr algn="l"/>
            <a:r>
              <a:rPr lang="en-US" dirty="0"/>
              <a:t>	</a:t>
            </a:r>
            <a:r>
              <a:rPr lang="en-US" dirty="0" err="1"/>
              <a:t>Zenmap</a:t>
            </a:r>
            <a:endParaRPr lang="en-US" dirty="0"/>
          </a:p>
          <a:p>
            <a:pPr algn="l"/>
            <a:r>
              <a:rPr lang="en-US" dirty="0"/>
              <a:t>	</a:t>
            </a:r>
            <a:r>
              <a:rPr lang="en-US" dirty="0" err="1"/>
              <a:t>fping</a:t>
            </a:r>
            <a:r>
              <a:rPr lang="en-US" dirty="0"/>
              <a:t>/</a:t>
            </a:r>
            <a:r>
              <a:rPr lang="en-US" dirty="0" err="1"/>
              <a:t>nmap</a:t>
            </a:r>
            <a:endParaRPr lang="en-US" dirty="0"/>
          </a:p>
          <a:p>
            <a:pPr algn="l"/>
            <a:endParaRPr lang="en-US" dirty="0"/>
          </a:p>
          <a:p>
            <a:pPr algn="l"/>
            <a:r>
              <a:rPr lang="en-US" dirty="0" err="1"/>
              <a:t>WiFi</a:t>
            </a:r>
            <a:r>
              <a:rPr lang="en-US" dirty="0"/>
              <a:t> Scanning</a:t>
            </a:r>
          </a:p>
          <a:p>
            <a:pPr algn="l"/>
            <a:r>
              <a:rPr lang="en-US" dirty="0"/>
              <a:t>	</a:t>
            </a:r>
            <a:r>
              <a:rPr lang="en-US" dirty="0" err="1"/>
              <a:t>Netstumbler</a:t>
            </a:r>
            <a:endParaRPr lang="en-US" dirty="0"/>
          </a:p>
          <a:p>
            <a:pPr algn="l"/>
            <a:r>
              <a:rPr lang="en-US" dirty="0"/>
              <a:t>	Kismet</a:t>
            </a:r>
          </a:p>
        </p:txBody>
      </p:sp>
    </p:spTree>
    <p:extLst>
      <p:ext uri="{BB962C8B-B14F-4D97-AF65-F5344CB8AC3E}">
        <p14:creationId xmlns:p14="http://schemas.microsoft.com/office/powerpoint/2010/main" val="3759103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lstStyle/>
          <a:p>
            <a:r>
              <a:rPr lang="en-US" dirty="0"/>
              <a:t>Review</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Subtitle 2"/>
          <p:cNvSpPr txBox="1">
            <a:spLocks/>
          </p:cNvSpPr>
          <p:nvPr/>
        </p:nvSpPr>
        <p:spPr>
          <a:xfrm>
            <a:off x="155575" y="914400"/>
            <a:ext cx="8867356" cy="5638800"/>
          </a:xfrm>
          <a:prstGeom prst="rect">
            <a:avLst/>
          </a:prstGeom>
        </p:spPr>
        <p:txBody>
          <a:bodyPr vert="horz" tIns="0" rIns="45720" bIns="0" anchor="b">
            <a:normAutofit/>
          </a:bodyPr>
          <a:lstStyle>
            <a:lvl1pPr marL="0" indent="0" algn="r" rtl="0" eaLnBrk="1" latinLnBrk="0" hangingPunct="1">
              <a:spcBef>
                <a:spcPct val="20000"/>
              </a:spcBef>
              <a:buClr>
                <a:schemeClr val="accent1"/>
              </a:buClr>
              <a:buSzPct val="80000"/>
              <a:buFont typeface="Wingdings 2"/>
              <a:buNone/>
              <a:defRPr kumimoji="0" sz="2000" kern="1200">
                <a:solidFill>
                  <a:schemeClr val="tx1"/>
                </a:solidFill>
                <a:effectLst/>
                <a:latin typeface="+mn-lt"/>
                <a:ea typeface="+mn-ea"/>
                <a:cs typeface="+mn-cs"/>
              </a:defRPr>
            </a:lvl1pPr>
            <a:lvl2pPr marL="457200" indent="0" algn="ctr" rtl="0" eaLnBrk="1" latinLnBrk="0" hangingPunct="1">
              <a:spcBef>
                <a:spcPct val="20000"/>
              </a:spcBef>
              <a:buClr>
                <a:schemeClr val="accent1"/>
              </a:buClr>
              <a:buSzPct val="90000"/>
              <a:buFont typeface="Wingdings 2"/>
              <a:buNone/>
              <a:defRPr kumimoji="0" sz="2600" kern="1200">
                <a:solidFill>
                  <a:schemeClr val="tx1"/>
                </a:solidFill>
                <a:latin typeface="+mn-lt"/>
                <a:ea typeface="+mn-ea"/>
                <a:cs typeface="+mn-cs"/>
              </a:defRPr>
            </a:lvl2pPr>
            <a:lvl3pPr marL="914400" indent="0" algn="ctr" rtl="0" eaLnBrk="1" latinLnBrk="0" hangingPunct="1">
              <a:spcBef>
                <a:spcPct val="20000"/>
              </a:spcBef>
              <a:buClr>
                <a:schemeClr val="accent2"/>
              </a:buClr>
              <a:buSzPct val="85000"/>
              <a:buFont typeface="Arial"/>
              <a:buNone/>
              <a:defRPr kumimoji="0" sz="2400" kern="1200">
                <a:solidFill>
                  <a:schemeClr val="tx1"/>
                </a:solidFill>
                <a:latin typeface="+mn-lt"/>
                <a:ea typeface="+mn-ea"/>
                <a:cs typeface="+mn-cs"/>
              </a:defRPr>
            </a:lvl3pPr>
            <a:lvl4pPr marL="1371600" indent="0" algn="ctr" rtl="0" eaLnBrk="1" latinLnBrk="0" hangingPunct="1">
              <a:spcBef>
                <a:spcPct val="20000"/>
              </a:spcBef>
              <a:buClr>
                <a:schemeClr val="accent3"/>
              </a:buClr>
              <a:buSzPct val="90000"/>
              <a:buFont typeface="Wingdings 2"/>
              <a:buNone/>
              <a:defRPr kumimoji="0" sz="2000" kern="1200">
                <a:solidFill>
                  <a:schemeClr val="tx1"/>
                </a:solidFill>
                <a:latin typeface="+mn-lt"/>
                <a:ea typeface="+mn-ea"/>
                <a:cs typeface="+mn-cs"/>
              </a:defRPr>
            </a:lvl4pPr>
            <a:lvl5pPr marL="1828800" indent="0" algn="ctr" rtl="0" eaLnBrk="1" latinLnBrk="0" hangingPunct="1">
              <a:spcBef>
                <a:spcPct val="20000"/>
              </a:spcBef>
              <a:buClr>
                <a:schemeClr val="accent4"/>
              </a:buClr>
              <a:buSzPct val="100000"/>
              <a:buFont typeface="Arial"/>
              <a:buNone/>
              <a:defRPr kumimoji="0" sz="2000" kern="1200">
                <a:solidFill>
                  <a:schemeClr val="tx1"/>
                </a:solidFill>
                <a:latin typeface="+mn-lt"/>
                <a:ea typeface="+mn-ea"/>
                <a:cs typeface="+mn-cs"/>
              </a:defRPr>
            </a:lvl5pPr>
            <a:lvl6pPr marL="2286000" indent="0" algn="ctr" rtl="0" eaLnBrk="1" latinLnBrk="0" hangingPunct="1">
              <a:spcBef>
                <a:spcPct val="20000"/>
              </a:spcBef>
              <a:buClr>
                <a:schemeClr val="accent5"/>
              </a:buClr>
              <a:buFont typeface="Arial"/>
              <a:buNone/>
              <a:defRPr kumimoji="0" sz="2000" kern="1200" baseline="0">
                <a:solidFill>
                  <a:schemeClr val="tx1"/>
                </a:solidFill>
                <a:latin typeface="+mn-lt"/>
                <a:ea typeface="+mn-ea"/>
                <a:cs typeface="+mn-cs"/>
              </a:defRPr>
            </a:lvl6pPr>
            <a:lvl7pPr marL="2743200" indent="0" algn="ctr" rtl="0" eaLnBrk="1" latinLnBrk="0" hangingPunct="1">
              <a:spcBef>
                <a:spcPct val="20000"/>
              </a:spcBef>
              <a:buClr>
                <a:schemeClr val="accent6"/>
              </a:buClr>
              <a:buSzPct val="100000"/>
              <a:buFont typeface="Arial"/>
              <a:buNone/>
              <a:defRPr kumimoji="0" sz="1800" kern="1200" baseline="0">
                <a:solidFill>
                  <a:schemeClr val="tx1"/>
                </a:solidFill>
                <a:latin typeface="+mn-lt"/>
                <a:ea typeface="+mn-ea"/>
                <a:cs typeface="+mn-cs"/>
              </a:defRPr>
            </a:lvl7pPr>
            <a:lvl8pPr marL="3200400" indent="0" algn="ctr" rtl="0" eaLnBrk="1" latinLnBrk="0" hangingPunct="1">
              <a:spcBef>
                <a:spcPct val="20000"/>
              </a:spcBef>
              <a:buClr>
                <a:schemeClr val="accent6"/>
              </a:buClr>
              <a:buFont typeface="Arial"/>
              <a:buNone/>
              <a:defRPr kumimoji="0" sz="1600" kern="1200">
                <a:solidFill>
                  <a:schemeClr val="tx1"/>
                </a:solidFill>
                <a:latin typeface="+mn-lt"/>
                <a:ea typeface="+mn-ea"/>
                <a:cs typeface="+mn-cs"/>
              </a:defRPr>
            </a:lvl8pPr>
            <a:lvl9pPr marL="3657600" indent="0" algn="ctr" rtl="0" eaLnBrk="1" latinLnBrk="0" hangingPunct="1">
              <a:spcBef>
                <a:spcPct val="20000"/>
              </a:spcBef>
              <a:buClr>
                <a:schemeClr val="accent6"/>
              </a:buClr>
              <a:buFont typeface="Arial"/>
              <a:buNone/>
              <a:defRPr kumimoji="0" sz="1600" kern="1200">
                <a:solidFill>
                  <a:schemeClr val="tx1"/>
                </a:solidFill>
                <a:latin typeface="+mn-lt"/>
                <a:ea typeface="+mn-ea"/>
                <a:cs typeface="+mn-cs"/>
              </a:defRPr>
            </a:lvl9pPr>
          </a:lstStyle>
          <a:p>
            <a:pPr marL="342900" indent="-342900" algn="l">
              <a:buFontTx/>
              <a:buChar char="-"/>
            </a:pPr>
            <a:endParaRPr lang="en-US" dirty="0">
              <a:solidFill>
                <a:srgbClr val="FFFF00"/>
              </a:solidFill>
            </a:endParaRPr>
          </a:p>
        </p:txBody>
      </p:sp>
      <p:sp>
        <p:nvSpPr>
          <p:cNvPr id="10" name="Subtitle 2"/>
          <p:cNvSpPr>
            <a:spLocks noGrp="1"/>
          </p:cNvSpPr>
          <p:nvPr>
            <p:ph type="subTitle" idx="1"/>
          </p:nvPr>
        </p:nvSpPr>
        <p:spPr>
          <a:xfrm>
            <a:off x="307975" y="1085850"/>
            <a:ext cx="8181974" cy="5029200"/>
          </a:xfrm>
        </p:spPr>
        <p:txBody>
          <a:bodyPr>
            <a:normAutofit/>
          </a:bodyPr>
          <a:lstStyle/>
          <a:p>
            <a:pPr algn="l"/>
            <a:r>
              <a:rPr lang="en-US" dirty="0"/>
              <a:t>What is Social Media?</a:t>
            </a:r>
          </a:p>
          <a:p>
            <a:pPr algn="l"/>
            <a:r>
              <a:rPr lang="en-US" dirty="0"/>
              <a:t>	Social Networking Sites</a:t>
            </a:r>
          </a:p>
          <a:p>
            <a:pPr algn="l"/>
            <a:r>
              <a:rPr lang="en-US" dirty="0"/>
              <a:t>	Communications/Email</a:t>
            </a:r>
          </a:p>
          <a:p>
            <a:pPr algn="l"/>
            <a:r>
              <a:rPr lang="en-US" dirty="0"/>
              <a:t>	Collaboration/Authoring</a:t>
            </a:r>
          </a:p>
          <a:p>
            <a:pPr algn="l"/>
            <a:r>
              <a:rPr lang="en-US" dirty="0"/>
              <a:t>	Multimedia</a:t>
            </a:r>
          </a:p>
          <a:p>
            <a:pPr algn="l"/>
            <a:r>
              <a:rPr lang="en-US" dirty="0"/>
              <a:t>	Review</a:t>
            </a:r>
          </a:p>
          <a:p>
            <a:pPr algn="l"/>
            <a:endParaRPr lang="en-US" dirty="0"/>
          </a:p>
          <a:p>
            <a:pPr algn="l"/>
            <a:r>
              <a:rPr lang="en-US" dirty="0"/>
              <a:t>Social Media Data Mining</a:t>
            </a:r>
          </a:p>
          <a:p>
            <a:pPr algn="l"/>
            <a:r>
              <a:rPr lang="en-US" dirty="0"/>
              <a:t>	The Harvester</a:t>
            </a:r>
          </a:p>
          <a:p>
            <a:pPr algn="l"/>
            <a:r>
              <a:rPr lang="en-US" dirty="0"/>
              <a:t>	</a:t>
            </a:r>
            <a:r>
              <a:rPr lang="en-US" dirty="0" err="1"/>
              <a:t>Spiderfoot</a:t>
            </a:r>
            <a:endParaRPr lang="en-US" dirty="0"/>
          </a:p>
          <a:p>
            <a:pPr algn="l"/>
            <a:r>
              <a:rPr lang="en-US" dirty="0"/>
              <a:t>	Recon-ng</a:t>
            </a:r>
          </a:p>
          <a:p>
            <a:pPr algn="l"/>
            <a:endParaRPr lang="en-US" dirty="0"/>
          </a:p>
        </p:txBody>
      </p:sp>
      <p:pic>
        <p:nvPicPr>
          <p:cNvPr id="25602" name="Picture 2" descr="C:\Users\mhenni\Pictures\demotivational-posters-facebook-you.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0" y="1905000"/>
            <a:ext cx="4757456" cy="421005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3208282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lstStyle/>
          <a:p>
            <a:r>
              <a:rPr lang="en-US" dirty="0"/>
              <a:t>Lab</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Subtitle 2"/>
          <p:cNvSpPr txBox="1">
            <a:spLocks/>
          </p:cNvSpPr>
          <p:nvPr/>
        </p:nvSpPr>
        <p:spPr>
          <a:xfrm>
            <a:off x="124244" y="762000"/>
            <a:ext cx="8867356" cy="5638800"/>
          </a:xfrm>
          <a:prstGeom prst="rect">
            <a:avLst/>
          </a:prstGeom>
        </p:spPr>
        <p:txBody>
          <a:bodyPr vert="horz" tIns="0" rIns="45720" bIns="0" anchor="b">
            <a:normAutofit/>
          </a:bodyPr>
          <a:lstStyle>
            <a:lvl1pPr marL="0" indent="0" algn="r" rtl="0" eaLnBrk="1" latinLnBrk="0" hangingPunct="1">
              <a:spcBef>
                <a:spcPct val="20000"/>
              </a:spcBef>
              <a:buClr>
                <a:schemeClr val="accent1"/>
              </a:buClr>
              <a:buSzPct val="80000"/>
              <a:buFont typeface="Wingdings 2"/>
              <a:buNone/>
              <a:defRPr kumimoji="0" sz="2000" kern="1200">
                <a:solidFill>
                  <a:schemeClr val="tx1"/>
                </a:solidFill>
                <a:effectLst/>
                <a:latin typeface="+mn-lt"/>
                <a:ea typeface="+mn-ea"/>
                <a:cs typeface="+mn-cs"/>
              </a:defRPr>
            </a:lvl1pPr>
            <a:lvl2pPr marL="457200" indent="0" algn="ctr" rtl="0" eaLnBrk="1" latinLnBrk="0" hangingPunct="1">
              <a:spcBef>
                <a:spcPct val="20000"/>
              </a:spcBef>
              <a:buClr>
                <a:schemeClr val="accent1"/>
              </a:buClr>
              <a:buSzPct val="90000"/>
              <a:buFont typeface="Wingdings 2"/>
              <a:buNone/>
              <a:defRPr kumimoji="0" sz="2600" kern="1200">
                <a:solidFill>
                  <a:schemeClr val="tx1"/>
                </a:solidFill>
                <a:latin typeface="+mn-lt"/>
                <a:ea typeface="+mn-ea"/>
                <a:cs typeface="+mn-cs"/>
              </a:defRPr>
            </a:lvl2pPr>
            <a:lvl3pPr marL="914400" indent="0" algn="ctr" rtl="0" eaLnBrk="1" latinLnBrk="0" hangingPunct="1">
              <a:spcBef>
                <a:spcPct val="20000"/>
              </a:spcBef>
              <a:buClr>
                <a:schemeClr val="accent2"/>
              </a:buClr>
              <a:buSzPct val="85000"/>
              <a:buFont typeface="Arial"/>
              <a:buNone/>
              <a:defRPr kumimoji="0" sz="2400" kern="1200">
                <a:solidFill>
                  <a:schemeClr val="tx1"/>
                </a:solidFill>
                <a:latin typeface="+mn-lt"/>
                <a:ea typeface="+mn-ea"/>
                <a:cs typeface="+mn-cs"/>
              </a:defRPr>
            </a:lvl3pPr>
            <a:lvl4pPr marL="1371600" indent="0" algn="ctr" rtl="0" eaLnBrk="1" latinLnBrk="0" hangingPunct="1">
              <a:spcBef>
                <a:spcPct val="20000"/>
              </a:spcBef>
              <a:buClr>
                <a:schemeClr val="accent3"/>
              </a:buClr>
              <a:buSzPct val="90000"/>
              <a:buFont typeface="Wingdings 2"/>
              <a:buNone/>
              <a:defRPr kumimoji="0" sz="2000" kern="1200">
                <a:solidFill>
                  <a:schemeClr val="tx1"/>
                </a:solidFill>
                <a:latin typeface="+mn-lt"/>
                <a:ea typeface="+mn-ea"/>
                <a:cs typeface="+mn-cs"/>
              </a:defRPr>
            </a:lvl4pPr>
            <a:lvl5pPr marL="1828800" indent="0" algn="ctr" rtl="0" eaLnBrk="1" latinLnBrk="0" hangingPunct="1">
              <a:spcBef>
                <a:spcPct val="20000"/>
              </a:spcBef>
              <a:buClr>
                <a:schemeClr val="accent4"/>
              </a:buClr>
              <a:buSzPct val="100000"/>
              <a:buFont typeface="Arial"/>
              <a:buNone/>
              <a:defRPr kumimoji="0" sz="2000" kern="1200">
                <a:solidFill>
                  <a:schemeClr val="tx1"/>
                </a:solidFill>
                <a:latin typeface="+mn-lt"/>
                <a:ea typeface="+mn-ea"/>
                <a:cs typeface="+mn-cs"/>
              </a:defRPr>
            </a:lvl5pPr>
            <a:lvl6pPr marL="2286000" indent="0" algn="ctr" rtl="0" eaLnBrk="1" latinLnBrk="0" hangingPunct="1">
              <a:spcBef>
                <a:spcPct val="20000"/>
              </a:spcBef>
              <a:buClr>
                <a:schemeClr val="accent5"/>
              </a:buClr>
              <a:buFont typeface="Arial"/>
              <a:buNone/>
              <a:defRPr kumimoji="0" sz="2000" kern="1200" baseline="0">
                <a:solidFill>
                  <a:schemeClr val="tx1"/>
                </a:solidFill>
                <a:latin typeface="+mn-lt"/>
                <a:ea typeface="+mn-ea"/>
                <a:cs typeface="+mn-cs"/>
              </a:defRPr>
            </a:lvl6pPr>
            <a:lvl7pPr marL="2743200" indent="0" algn="ctr" rtl="0" eaLnBrk="1" latinLnBrk="0" hangingPunct="1">
              <a:spcBef>
                <a:spcPct val="20000"/>
              </a:spcBef>
              <a:buClr>
                <a:schemeClr val="accent6"/>
              </a:buClr>
              <a:buSzPct val="100000"/>
              <a:buFont typeface="Arial"/>
              <a:buNone/>
              <a:defRPr kumimoji="0" sz="1800" kern="1200" baseline="0">
                <a:solidFill>
                  <a:schemeClr val="tx1"/>
                </a:solidFill>
                <a:latin typeface="+mn-lt"/>
                <a:ea typeface="+mn-ea"/>
                <a:cs typeface="+mn-cs"/>
              </a:defRPr>
            </a:lvl7pPr>
            <a:lvl8pPr marL="3200400" indent="0" algn="ctr" rtl="0" eaLnBrk="1" latinLnBrk="0" hangingPunct="1">
              <a:spcBef>
                <a:spcPct val="20000"/>
              </a:spcBef>
              <a:buClr>
                <a:schemeClr val="accent6"/>
              </a:buClr>
              <a:buFont typeface="Arial"/>
              <a:buNone/>
              <a:defRPr kumimoji="0" sz="1600" kern="1200">
                <a:solidFill>
                  <a:schemeClr val="tx1"/>
                </a:solidFill>
                <a:latin typeface="+mn-lt"/>
                <a:ea typeface="+mn-ea"/>
                <a:cs typeface="+mn-cs"/>
              </a:defRPr>
            </a:lvl8pPr>
            <a:lvl9pPr marL="3657600" indent="0" algn="ctr" rtl="0" eaLnBrk="1" latinLnBrk="0" hangingPunct="1">
              <a:spcBef>
                <a:spcPct val="20000"/>
              </a:spcBef>
              <a:buClr>
                <a:schemeClr val="accent6"/>
              </a:buClr>
              <a:buFont typeface="Arial"/>
              <a:buNone/>
              <a:defRPr kumimoji="0" sz="1600" kern="1200">
                <a:solidFill>
                  <a:schemeClr val="tx1"/>
                </a:solidFill>
                <a:latin typeface="+mn-lt"/>
                <a:ea typeface="+mn-ea"/>
                <a:cs typeface="+mn-cs"/>
              </a:defRPr>
            </a:lvl9pPr>
          </a:lstStyle>
          <a:p>
            <a:pPr marL="342900" indent="-342900" algn="l">
              <a:buFontTx/>
              <a:buChar char="-"/>
            </a:pPr>
            <a:endParaRPr lang="en-US" dirty="0"/>
          </a:p>
        </p:txBody>
      </p:sp>
    </p:spTree>
    <p:extLst>
      <p:ext uri="{BB962C8B-B14F-4D97-AF65-F5344CB8AC3E}">
        <p14:creationId xmlns:p14="http://schemas.microsoft.com/office/powerpoint/2010/main" val="4125077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News</a:t>
            </a:r>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Rectangle 3"/>
          <p:cNvSpPr/>
          <p:nvPr/>
        </p:nvSpPr>
        <p:spPr>
          <a:xfrm>
            <a:off x="5334000" y="5181600"/>
            <a:ext cx="3711540" cy="1477328"/>
          </a:xfrm>
          <a:prstGeom prst="rect">
            <a:avLst/>
          </a:prstGeom>
        </p:spPr>
        <p:txBody>
          <a:bodyPr wrap="square">
            <a:spAutoFit/>
          </a:bodyPr>
          <a:lstStyle/>
          <a:p>
            <a:r>
              <a:rPr lang="en-US" dirty="0">
                <a:hlinkClick r:id="rId2"/>
              </a:rPr>
              <a:t>https://medium.freecodecamp.org/discovering-the-hidden-mine-of-credentials-and-sensitive-information-8e5ccfef2724</a:t>
            </a:r>
            <a:endParaRPr lang="en-US" dirty="0"/>
          </a:p>
          <a:p>
            <a:endParaRPr lang="en-US" dirty="0"/>
          </a:p>
        </p:txBody>
      </p:sp>
      <p:pic>
        <p:nvPicPr>
          <p:cNvPr id="3" name="Picture 2">
            <a:extLst>
              <a:ext uri="{FF2B5EF4-FFF2-40B4-BE49-F238E27FC236}">
                <a16:creationId xmlns:a16="http://schemas.microsoft.com/office/drawing/2014/main" id="{275D0777-1618-DD48-AF86-AB0C38085484}"/>
              </a:ext>
            </a:extLst>
          </p:cNvPr>
          <p:cNvPicPr>
            <a:picLocks noChangeAspect="1"/>
          </p:cNvPicPr>
          <p:nvPr/>
        </p:nvPicPr>
        <p:blipFill>
          <a:blip r:embed="rId3"/>
          <a:stretch>
            <a:fillRect/>
          </a:stretch>
        </p:blipFill>
        <p:spPr>
          <a:xfrm>
            <a:off x="612775" y="345899"/>
            <a:ext cx="4211799" cy="6172200"/>
          </a:xfrm>
          <a:prstGeom prst="rect">
            <a:avLst/>
          </a:prstGeom>
        </p:spPr>
      </p:pic>
    </p:spTree>
    <p:extLst>
      <p:ext uri="{BB962C8B-B14F-4D97-AF65-F5344CB8AC3E}">
        <p14:creationId xmlns:p14="http://schemas.microsoft.com/office/powerpoint/2010/main" val="108007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Where are we?</a:t>
            </a:r>
          </a:p>
        </p:txBody>
      </p:sp>
      <p:sp>
        <p:nvSpPr>
          <p:cNvPr id="3" name="Subtitle 2"/>
          <p:cNvSpPr>
            <a:spLocks noGrp="1"/>
          </p:cNvSpPr>
          <p:nvPr>
            <p:ph type="subTitle" idx="1"/>
          </p:nvPr>
        </p:nvSpPr>
        <p:spPr>
          <a:xfrm>
            <a:off x="341842" y="1371600"/>
            <a:ext cx="8181974" cy="5029200"/>
          </a:xfrm>
        </p:spPr>
        <p:txBody>
          <a:bodyPr>
            <a:normAutofit/>
          </a:bodyPr>
          <a:lstStyle/>
          <a:p>
            <a:pPr algn="l"/>
            <a:r>
              <a:rPr lang="en-US" dirty="0"/>
              <a:t>Phase 1 provided us with information on our target</a:t>
            </a:r>
          </a:p>
          <a:p>
            <a:pPr algn="l"/>
            <a:r>
              <a:rPr lang="en-US" dirty="0"/>
              <a:t>	Network Ranges</a:t>
            </a:r>
          </a:p>
          <a:p>
            <a:pPr algn="l"/>
            <a:r>
              <a:rPr lang="en-US" dirty="0"/>
              <a:t>	Key systems of interest</a:t>
            </a:r>
          </a:p>
          <a:p>
            <a:pPr algn="l"/>
            <a:r>
              <a:rPr lang="en-US" dirty="0"/>
              <a:t>	Technologies Used</a:t>
            </a:r>
          </a:p>
          <a:p>
            <a:pPr algn="l"/>
            <a:r>
              <a:rPr lang="en-US" dirty="0"/>
              <a:t>	Insight into potential attack vectors</a:t>
            </a:r>
          </a:p>
          <a:p>
            <a:pPr algn="l"/>
            <a:r>
              <a:rPr lang="en-US" dirty="0"/>
              <a:t>	Insight into potential passwords</a:t>
            </a:r>
          </a:p>
          <a:p>
            <a:pPr algn="l"/>
            <a:r>
              <a:rPr lang="en-US" dirty="0"/>
              <a:t>	</a:t>
            </a:r>
          </a:p>
          <a:p>
            <a:pPr algn="l"/>
            <a:endParaRPr lang="en-US" dirty="0"/>
          </a:p>
          <a:p>
            <a:pPr algn="l"/>
            <a:r>
              <a:rPr lang="en-US" dirty="0"/>
              <a:t>….Now that we’ve walked around the neighborhood and checked out the houses and driveways, lets jiggle some door knobs and push on some windows…..</a:t>
            </a:r>
          </a:p>
          <a:p>
            <a:pPr algn="l"/>
            <a:endParaRPr lang="en-US" dirty="0"/>
          </a:p>
          <a:p>
            <a:pPr algn="l"/>
            <a:endParaRPr lang="en-US" dirty="0"/>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6881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What is Scanning/probing?</a:t>
            </a:r>
          </a:p>
        </p:txBody>
      </p:sp>
      <p:sp>
        <p:nvSpPr>
          <p:cNvPr id="3" name="Subtitle 2"/>
          <p:cNvSpPr>
            <a:spLocks noGrp="1"/>
          </p:cNvSpPr>
          <p:nvPr>
            <p:ph type="subTitle" idx="1"/>
          </p:nvPr>
        </p:nvSpPr>
        <p:spPr>
          <a:xfrm>
            <a:off x="341842" y="1371600"/>
            <a:ext cx="8181974" cy="5029200"/>
          </a:xfrm>
        </p:spPr>
        <p:txBody>
          <a:bodyPr>
            <a:normAutofit/>
          </a:bodyPr>
          <a:lstStyle/>
          <a:p>
            <a:pPr algn="l"/>
            <a:r>
              <a:rPr lang="en-US" dirty="0"/>
              <a:t>Automated method to poke at a target system</a:t>
            </a:r>
          </a:p>
          <a:p>
            <a:pPr algn="l"/>
            <a:r>
              <a:rPr lang="en-US" dirty="0"/>
              <a:t>	- Scan for active systems within a network range</a:t>
            </a:r>
          </a:p>
          <a:p>
            <a:pPr algn="l"/>
            <a:r>
              <a:rPr lang="en-US" dirty="0"/>
              <a:t>	- Probe the active systems for open ports, software in use, and 	versions</a:t>
            </a:r>
          </a:p>
          <a:p>
            <a:pPr algn="l"/>
            <a:endParaRPr lang="en-US" dirty="0"/>
          </a:p>
          <a:p>
            <a:pPr algn="l"/>
            <a:r>
              <a:rPr lang="en-US" dirty="0"/>
              <a:t>Also known as OS Fingerprinting, Enumeration, </a:t>
            </a:r>
            <a:r>
              <a:rPr lang="en-US" dirty="0" err="1"/>
              <a:t>Footprinting</a:t>
            </a:r>
            <a:endParaRPr lang="en-US" dirty="0"/>
          </a:p>
          <a:p>
            <a:pPr algn="l"/>
            <a:endParaRPr lang="en-US" dirty="0"/>
          </a:p>
          <a:p>
            <a:pPr algn="l"/>
            <a:endParaRPr lang="en-US" dirty="0"/>
          </a:p>
          <a:p>
            <a:pPr algn="l"/>
            <a:endParaRPr lang="en-US" dirty="0"/>
          </a:p>
          <a:p>
            <a:pPr algn="l"/>
            <a:endParaRPr lang="en-US" dirty="0"/>
          </a:p>
          <a:p>
            <a:pPr marL="342900" indent="-342900" algn="l">
              <a:buFontTx/>
              <a:buChar char="-"/>
            </a:pPr>
            <a:endParaRPr lang="en-US" dirty="0"/>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23907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426" y="457201"/>
            <a:ext cx="8181974" cy="1219200"/>
          </a:xfrm>
        </p:spPr>
        <p:txBody>
          <a:bodyPr>
            <a:normAutofit/>
          </a:bodyPr>
          <a:lstStyle/>
          <a:p>
            <a:r>
              <a:rPr lang="en-US" dirty="0"/>
              <a:t>Scanning</a:t>
            </a:r>
          </a:p>
        </p:txBody>
      </p:sp>
      <p:sp>
        <p:nvSpPr>
          <p:cNvPr id="3" name="Subtitle 2"/>
          <p:cNvSpPr>
            <a:spLocks noGrp="1"/>
          </p:cNvSpPr>
          <p:nvPr>
            <p:ph type="subTitle" idx="1"/>
          </p:nvPr>
        </p:nvSpPr>
        <p:spPr>
          <a:xfrm>
            <a:off x="341842" y="1371600"/>
            <a:ext cx="8181974" cy="5334000"/>
          </a:xfrm>
        </p:spPr>
        <p:txBody>
          <a:bodyPr>
            <a:normAutofit fontScale="92500" lnSpcReduction="20000"/>
          </a:bodyPr>
          <a:lstStyle/>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t>Find all systems online and available to find vulnerabilities on</a:t>
            </a:r>
          </a:p>
          <a:p>
            <a:pPr algn="l"/>
            <a:endParaRPr lang="en-US" dirty="0"/>
          </a:p>
          <a:p>
            <a:pPr algn="l"/>
            <a:r>
              <a:rPr lang="en-US" dirty="0"/>
              <a:t>Take the network range from the target and perform a “ping sweep”</a:t>
            </a:r>
          </a:p>
          <a:p>
            <a:pPr algn="l"/>
            <a:endParaRPr lang="en-US" dirty="0"/>
          </a:p>
          <a:p>
            <a:pPr algn="l"/>
            <a:r>
              <a:rPr lang="en-US" dirty="0"/>
              <a:t>Examples:</a:t>
            </a:r>
          </a:p>
          <a:p>
            <a:pPr algn="l"/>
            <a:endParaRPr lang="en-US" dirty="0"/>
          </a:p>
          <a:p>
            <a:pPr algn="l"/>
            <a:r>
              <a:rPr lang="en-US" dirty="0"/>
              <a:t>Apple: 	17.0.0.0/8 – 16,777,216 addresses</a:t>
            </a:r>
          </a:p>
          <a:p>
            <a:pPr algn="l"/>
            <a:r>
              <a:rPr lang="en-US" dirty="0"/>
              <a:t>UMBC: 130.85.0.0/16 – 65,534 addresses</a:t>
            </a:r>
          </a:p>
          <a:p>
            <a:pPr algn="l"/>
            <a:r>
              <a:rPr lang="en-US" dirty="0"/>
              <a:t>Howard Community College: 204.126.132.0/23 – 512 addresses</a:t>
            </a:r>
          </a:p>
          <a:p>
            <a:pPr algn="l"/>
            <a:endParaRPr lang="en-US" dirty="0"/>
          </a:p>
        </p:txBody>
      </p:sp>
      <p:sp>
        <p:nvSpPr>
          <p:cNvPr id="7" name="AutoShape 4" descr="data:image/jpeg;base64,/9j/4AAQSkZJRgABAQAAAQABAAD/2wCEAAkGBhQPEBQPDxAUFBQPEBQQDxUVFRcPFBAQFRgZFBQVFBQXHCgeGBklGhQUIC8gIycpLS0tFR4yNTArNSYrLSkBCQoKDAwOFA4PFDUkHiM1NSkwLSk1LDUuNSw1KTUpNTU2KSs1KSk1Ly8pNTUpKjUpKSstNiw1LCkrNS4sLDIpNf/AABEIALAA6wMBIgACEQEDEQH/xAAcAAACAgMBAQAAAAAAAAAAAAAACAECBQYHAwT/xABMEAABAwICBQULCAgDCQAAAAABAAIDBBEFEgYHITFxEyJBdLMINDVRYXJzgZGxshQXIyUyM1XSFVJTYnWSoeFCQ/BERVRjgqLC0eP/xAAYAQEAAwEAAAAAAAAAAAAAAAAAAQUGBP/EACYRAQAABAUEAgMAAAAAAAAAAAABBAYRQkSBgsECAxITBTEhQVH/2gAMAwEAAhEDEQA/AO4oQhAIQhAIQhAIQhBCpLuV1WTceCgcv+ea/wDsW8ft/wD5LqLdyWNnRwCZ0Ljle719zy8otN8/8fLSfp9HTa97/mMfq39uFKhSu1mQhCEAhCEAhCEAhCEAhCEAoJUrzmbcEA22GxG8bN4QXzKMy1DCYJHVNYx1XUFtJLE2IF7Tma+lY5wdzdvOeXX8dujYsJV6UVAwqaPlyK2lhD5JbDM6HI2WOYNItzw5rN32g8b2oOl3UrzjFha/9/7r0QCEIQCEIQCEIQCEIQQqybjwVlWTceCiKSyN6PUmdCWJvRwCZ0KukcWjZ1Xl93AUqFKsmLCEIQCEIQCEIQCEIQCEIQCiylCD4Y8Gia6V7WWdU25c5nc+zcgvt2c0AbLbl5TaN0743QuhaWPiZA8XIL4Y75GOcDctGZ2wn/EVk0IKtZbZ/dWQhAIQhAIQoQShVDlhcS02oaUls9bAxzftNMjS8cWAkj2IM4hai3WxhZIH6Qi2+eP6lqzmG6R01VspqmGUgXIjkbIQPKAbhBkVWTceCsFWTceCiKSyN6OATOhLE3o4BM6FXSOLRs6qy+7gKVBUZlZMWshVui6CyFW6C5BZCgFCCUKuZF0FkKpcpBQShQVGZBZCrdTdBKEIQCEIQQtc0106p8Jh5Woddz7iGJts8rh4vEBsu47Bf1L7dKdI4sOpZKuc82JuwDfI87GMb5SdiUzSfSWbEql9VUOu555ovsjZ/hYwdDR/7PSgzmmGtatxIlrpTDCTshiJY2377vtPPHZ5AtLuhCAut+1G+G4PMm7Ny0Fb/qM8NweZN2bkDRBVk3HgrBVk3HgoiksjejgEzoSxN6OATOhV0ji0bOqsvu4eNZ92/wAx3uKSUlO3V/dv8x3uKSMqyYsXRdCLIC66j3PB+tX9Uk+Ji5cuodzx4Vf1ST4mIGRCCgIQcf7pDvOl6y7syl+zJgu6R7zpesu7MpfEGe0FP1pQ/wAQpej/AJzE4jQk70E8KUH8Qpe2YnECDHaSd51HVpuzckwJToaR951HVpuzckuKCQ5Nlqm8C0XoT8bkpgTZ6pvAtF6E/G5Bt6EIQCq5WVXIF87oPSszVbMOY76OlaJJR+tO8XF/NYR/OVyIlZPSjFDV1tRUk35aeSQH90uOX/tt7FjEFmt2+5d41dajYhE2pxVhfI8BzKe5a2NpGzlbbXO/d3DyrStR+i7a3EhJI3NHRM5dwIu0y3tED67u/wChM2AgwY0GoALfo+kta33EfvyrwoNXlDT1LaunpWRSszWdGXMFnDKQWXy7j4lsqEEBVk3HgrKsm48FEUlkb0cAmdCWJvRwCZ0KukcWjZ1Vl93Dyq/u3+Y73FJGU7lX92/zHe4pIyrJi0JgdUurygrcKiqKqkZJI58rXPJeCQ2RzRucBsACX5NFqNd9SQekn8v+a5BkPmhwr/gI/wCaT86yGB6BUNBLy1JSsikLSwuBeTkO0jnOPiCz+ZSCgAhSoQcg7pHvOl6y7syl8TB90j3nS9Zd2ZS+IM9oJ4UoOv0vbMTiBJrohVNhxCkmlcGsirKeSRx3NY2VjnONugAEpmxrawv8Qi9j/wAqDPaR951PVpuzckvKabHNaeGSUs8bK+IufBK1os/a5zCAPs+MpWiEEBNnqm8C0XoT8bkpibPVN4FovQn43INvQhCAXxYy8tp5nDe2GQjiGEhfavixphdTzAbzBIBxLDZAlRQgoUjv/c3UgFJVTW2vqGRk+MMZmA9sp9q7GuRdzhNehqWdLasO/mjYP/ErrqgCEIQQqybjwVlWTceCiKSyN6OATOhLE3o4BM6FXSOLRs6qy+7h5Vf3b/Md7ikjKdyr+7f5jvcUkZVkxaFbMqqbIC6ZvUH4Hb1ib3hLImb1B+B29Ym94QdHQUIKDj/dI950vWXdmUviYPuke86XrLuzKX1BIKi6LIsgLouiyEAmz1TeBaL0J+NyUxNnqm8C0XoT8bkG3oQhAKrxfYenfwVlDkCW6QYaaWqnpiCOQmki277NcQD7LH1r4F0/X3o0afERVtb9HWsDr22CZlmvbxtkPrK5gg6x3PWkAhrpaR5sKyMFnlmizED1tdJ7AmJukmoK58ErJonFskTw+Nw3te03BHrTPavNalPicbWSPbFVAASROOUSHpdET9oH9XeP6oN8Qq5l5vq2tcGF7Q598jSQHOttNmnadiD1VZNx4KwVZNx4KIpLI3o4BM6EsTejgEzoVdI4tGzqrL7uHlV/dv8AMd7ikjKdyr+7f5jvcUkZVkxaEwOqXV5QVuFRVFVSMkkc+VrnkvBIbI5o3OA2ABL8mi1Gu+pIPST+X/NcgyHzRYV+Hx/zSfnWwYHgMFDFyFLEIow4uDQSRmdvPOJKyGZQXILIUAoQcg7pHvOl6y7syl8TB90j3nS9Zd2ZS+IM9oKAcToQemvpfX9MxOA2Bv6o9gSf6CeFKD+IUvbMTiBBi9I4R8jqOaO9pugfs3JMynQ0j7zqOrTdm5JcUAE2eqbwLRehPxuSmBNnqm8C0XoT8bkG3oQhAIKEINX1h6HtxWifTEhsg+kp3HcyYA2v+6blp8jkp2IYe+nlfDMwskicWSNcLFrhvBCdhc+1m6qo8Wby0JEVUxtmvtzZgNzJbf0d0eUIFfCnMslj2js9BKYauF0TxuDhscPGx25w8oWMQZJmk1U0ZW1dQABawmkAtwzLb9ScpfjkLnkuJZNcuOYn6N28neufLftRnhuDzJuzcgaMKsm48FYKsm48FEUlkb0cAmdCWJvRwCZ0KukcWjZ1Vl93Dyq/u3+Y73FJGU7lX927zHe4pJCrJi1VbMoQgLrqPc8H61f1ST4mLl1l1DuePCr+qSfExAyIQgIKDkHdI950vWXdmUviYPuke86XrLuzKX2yDO6CeFKDr9L2zE4gSd6CD60oOv0vbMTiBBjtI+86nq03ZuSXlOhpH3nUdWm7NyS8oAJs9U3gWi9CfjclMATZ6pvAtF6E/G5Bt6EBCAQhCAUKVCD48SwiKqZyVTCyVh2lsjQ8X8YB3Hadu9aNiOofDJiSyOWEn9lIbNPkD8wXRUIOUs7nOguCaiqI6RmiF/ZGtp0Z1XUGGyCanhPKtuGyPe57gCLG22w2HxLbUKABVl3HgrXVZNx4IFkb0cAmdCWFvRwCZ4KukcWjaVVl93Cr2Aix3EWPA71qXzS4V+Hxe1/5lt6FZMW1H5pcK/D4va/8yPmlwr8Pi9r/AMy266lBqHzS4V+Hxe1/5lkME0FoqGTlqSlZFIWlhc3MTlNiRtJ8QWfQggIQUIMVjujFNXtaysgbM2NxcwOvzXEWvsI6FhTqmwr8Pi9r/wAy29BQarSasMNhkZLFQxtfE9skbgX3Y9pzNcLu6CAVtQFkIQUqIGyMdG8ZmvaWPB3FrhYj2Fan80uFfh8Xtf8AmW3oQaj80uFfh8Xtf+ZbJhuGR00TYIGBkcYsxgvZo3227d5K+tCAQhCCCtD0n0+qG136LwqlZUVLYuVmdI4sihbsNjYi5sW9I+21b4VyHEqs4Hj1RiFVFIaSvhAEzGGURSDJzXW2jazd0gi3TaB02DE+TihNY+KKWRrGvbnDWmctBcyMuPO23ttKvVYzDE/k5J4mPyGTK6RjXcm25c/KSDlABJO4WPiXCtZhFTiHymd0gpazD4jhzvkxqy4vDTkjZnYI5CS47T6totlJ9Hmz41hdHWtdIBgzWytlvG9xbypAka152jmgjMdo3lB0puntMcR/Reb6XkhJnzx8mXE25L7WblOnLbctaxjWTUU+GVdW+OmZNDWOpaZrZmzte27bOcGuN3hpJy3G69gF8cWCQjS3ZE3ZQCpG07J75eU377bPEtJqKRj8AxN7mguhxx7oj+o53JsJHqJHrUjqOi2lNXJPS007qSVs1CaiWaKZmZ02Y2ayIOuWgAAkN3gm+yy3GLEY3vdEyVjnxgGRgc1z2A7i5gN238q5HTYcIcdpIaVojtgTuSaDsa9zZHX2/vOJWvassKJxCmAfMyrp3TOrW/JMmS99lTUOmu4Ovs5hN+jpUDpesTTV9J8lFHNEXSYjHS1I5kpYHC7muG3I7+q3mTceBSwU8EbI6VkkEra6PGmtrZHtcGnnXawuJyl28237zuO1n37jwKJLI3o4BM8EsLejgEzwVdI4tGzqvL7uHzYnUmKCSVoBMcT3gHcS1pcL+TYtE0B01r66L5bWwUsVEYZHiRjy12dhsQ4Pecrdjtp8S3XHu9Z+ry/A5cY1MxYbJBJBle6smo52VbXZ+SdT5r2G3LuybvKrJi2z49rVM2GRV+HHky+ujpntkEb3taSb3aHENva48i3HSHSIw0lTNSOgllpgRkdMxjGy3AyyuzANO2+UkE7tl7rhlNh7BoxA9rQHT4qwSkEhz8pe1vT0A22L7K2gZTx6SwQtDY4zTNY0EnKOV8pv0lB3KkxpvyeGaofFE6dkezlWFhleAcjH3s/adlt69KrHIInFstRCwtYJHB8jGERk2DyHH7N7C+5cWxqGMVGDSYjDJNQHC4omtY10rflZadmRm0uN49g32G+xWI0+hiZV4y2shkdUP5CTDn5XOayDMA52YbGty5W3Oy4tvQdZx3SyWPFsMpYXsMFc2Z0tg1+drW5mFr/Fu3Ldlx7/AHjo11F/YBdhCD5sVqjDBLK0AmOJ8jQdxLWlwv5Ni53JrOqBg1JiXIxcpVVTYJG2kyNaXvbdvOvezRvJ3rfdIe9Kjq8vwOS8DQ+mjwWhxJrXComrWRyOzktLeUeNjN25rUDFVWLxQuyyzRMOVz7Pkaw8m37TrOI5o6TuCiTGoWxtmdPEI5CBHIZGNY8ncGvJs6/kK4ZrGgjbieKfLoZZJJaNjsMcGvc1ga1ud1wbBrdtzu2OvvVq2KMQYBJXwyS0IpnRytYHPby7r5AWt2knm2A2mxsg6NQaYSnHK2jllYKWlo452khrMhc2Iuc6Q9HPdv8AGtr/AE3ByTZ/lEXJPdlbJyjMjnE2Aa++Um+ywK4JrAw98mJYl8nuI4aGjlnitkdJSsEBczxty81x8w+JfXp/JDNJQVDSWYY7D+TpbQGsjiqAXAxckHttJbI25dvb5Cg7nUYpFG9kb5Y2vlvybXPa10gG05Wk3dYeIL6IZQ9oexwc1wDmuBDg5p2ggjYQR0rhtZgIfPo9R1XKPY6Koa9srTBIYjZzWPY17svNsLZt2w+JdwpKZsUbYo2hrI2BjGjc1rRYAeoIPZCEIIUOCshBQNRlV0IKWUZV6IQeeVTZXQgplUPGw8FdUl3KAsrOjgEzjVx1up+q/bU+wfrSfkXYmrilO31dHl5QamoZ6XmvT6eu9r3+/wB2SVWyspXcyymVRZeiEFLIyq6EFLKwUoQQVUhWUFBW3+rqcqsFKCmX/W9FldCDzylXClCAQhCD/9k="/>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descr="data:image/jpeg;base64,/9j/4AAQSkZJRgABAQAAAQABAAD/2wCEAAkGBhQREBQUEhIVFRIWFRQUFBUUERUUFBYVFhQVGBUUFRQXHCYeFxojGhUUHy8gIycqLCwsFx4xNTAqNSYrLCoBCQoKDgwOGg8PGiwkHyQpLCksLCwsLCwsLCwpLCksLCksLCwsLCksLCwsLCksLCwsLCksLCkpLCwsLCksLCwsLP/AABEIAOEA4QMBIgACEQEDEQH/xAAcAAABBQEBAQAAAAAAAAAAAAAAAwQFBgcCAQj/xABHEAACAQIDBAYHBAkCBAcBAAABAgMAEQQSIQUGMUETIlFhcZEHMlKBobHBFCNy0TNCYoKissLh8BVzNIOS8SREU2OTs9Il/8QAGQEAAwEBAQAAAAAAAAAAAAAAAAIDAQQF/8QAJREAAgICAwACAgIDAAAAAAAAAAECESExAxJBIlEEE5GhQmFx/9oADAMBAAIRAxEAPwDcaKKKACiiigAooooAKK8LW41E4rb4vliXpG7f1R7+f+a1tWY3RLE1H4nb0SaZsx7F1+PD41GPhpJdZnNvYXQfl86XhwiJ6qgd/E+ZraMtg23JX/Rw2Ha5/wC1JMcS3rShe5R+Q+tO6pm7O/7YraE+FkhWMJ0oiYOWLmGTLIDew4ENYDkeNMl9GP8A2WQ7MLetNIfefqTXn+ipzLH3j8qpO/G3cZHjpI4MSYkTAti0URRPmeNmzKS6k2Kq3lTzereOU7AGKjcxzPFhnzRkqQzvHnynkNWHhTU8C2i1f6Ina3mPyr0bLI9WWQfvflaq1uLj5/teOw0s8kyQHDmNpbGQdLGWYFgBccOPZVwxM4jRnb1UVnPgoJPwFK7To1U1Y3VcQvqzX7mF/nelU2xOnrxBh2obH61RdzN/sTiJsNHiYorYqKWWNos6sgiZ1+8RiRY9G1iD2VYNtb+YTB4gQTuyN0YkLCNmRVLFRnK3K8Oy2o1rXF6BNbLLht4Ym0JKHsYWHnw86klcEXBuO0aioR4VkFyARa4NuXjxFNlwLRm8Llf2TqD/AJ30lIa2WWioXD7fKnLOuU+0NVP+d16mI5AwBBBB4EG4rGqNTs6ooorDQooooAKKKKACiiigAooooAKKKKACmuO2ikQux15KOJ/ztpHae1RH1VGaQ8B2d5/Ko6DCEtnkOZz28B4VqRjZzKZMRq5yR8kHPx/v5U32xtnD4CAyzNkjBC6KWZmN7KANSTY8eyoDeT0jQwCPoj0kTySQS4iIh/s8gXjksc7C+a3AhGteudiTDamz5sJimDToOhldbENpmgxSW4hgFcHnY8jVK9Yl/RLY3GT4nZ0kmHSXDYho3aJZFXpQVJKgqbgF1HiM3dVI9HO8ZOMjX7U0seIwweRJ8RneLFIxVlUMb9fKSFGtmHs3qY9GeOxDNPFi8STJhMuHMBRQqqtss5k9ZycpFzy8RVY3j3blixWJw2Hw8jtJNDjsFJGgtDJnIkDyGwRPW4njGnbTpbQrembJWJbRxMmF2jiMQsRMeE2i0ssoZbCLFBFaMpxNwvEaC/fW2Jewva9he3C/O3deos7rYctiWaPP9qKGdXJKN0Ystl5dvjSRdDSVlQ342UmI2vs9Gd1jngxETNE+RmUKz5c2vVbOARzBNO/SfgUh2G8US2ROgRFFzYLIlh2nhzq5pgoxktGn3Yyx9UdQWAsh4qLADTspUygcx5ijtoOuyK3e3agwat0CEGTK0jO7SOxA0uzknS507zTL0jY/odlYpuZiMY8ZSI/kxqwiVfaHmKRx2zo54zHNGkkZsSrqGW44Gx5isvNs2sUVPcrcZ8M8U80/SOuFTDxRiIRiJDZ2BIJztcsL6XufdGbny4jEbSxeNjjjfDSzHCl3kKusUIWzRrazKbJcdvvrRJ4syMtyuZWXMtrrcEZhfS4veq7ujuvLs5GiE4mwwDGKMwrHIHLFmvIDZr8Ne3kBW9rsWtFS9J22ppMZBhsNK8ZieIM6OVPT4g5YlJHZGHb96rnuftuTFpNMbfZzM6YU5bM0UfVMjG+uZgSNORrLd4MBiVlwsTqRjcVJPiJOYWbEN0MSBhp91GGbQ6Zq2jZWzUw8EcMfqRoqL4KLXPedSe800qSRkbbHEkYYWIBHfTRYXhOaE3HNDqD/AJ51CekbbH2bAsVlkjndkXD9FbpHlzAqoBBuunWHMac7F/uxiMW0J+3xRxyrbrRuCrjKCWKj1CCbEXtcG1hakrFj3mix7P2qsunquOKnj7u0U9qv4nB5jmU5XHBhp5082btYk9HLpJyPJv70rRqZKUUUUowUUUUAFFFFABRRRQAVH7U2l0YyrrI3AdneaXx+NESFjx4AdpqIw0JuXfV2+A7K1Ixs9wuFy6tq54njTiqN6UulEcLffHBKz/bPs75JgCAI3vzRSSSOBIF7cQ93b21HhsDAcTj0mWRzHBMQVzKSciOTc5gB1i1rHQnS5pWLEvNFf9I25rR9Li8KpyuAcXCvE5TmXFRjlIh6x9/IveA3NxUsWIw2KwyNLh5WOFxEcSljExOYqF5R3++QngCyE6VtdRux93cPhOk+zxLH0rZ3y31OthrwUXNlGgvWqeKZjhm0Re2vR9hsVivtEufVBHJGrlI5spuply6sBYC1xfKvZViZ1RRcgKNBrppwpE4ktpHbvc+qPD2jUdtXbWGwYDTyjOfVB60jfgQcvh30uXg3CySX2lm9RNPabqj3Dia5ZGtd5LDnlAUf9RuaoG1/SVIQTGFiS9gzHO593qg93W8az/a+88+IY5pWI5XJJ8uA9wqseFshP8iMTa8Xt3BRfpJ47/tS5z5AmmB392cDYSIT3Rk/01hxZjxYnxJrzoaquBfZzv8ALfiNzO/WA5uo8YiPpTrDbxYGT1Jo79zlD8bVgnRE2Gp7Bx8hSkUVza6ppfrA2PwNuflR+lfZq/Kf0fRcZuLpKSO+zr58fjSoxLD1luO1Nf4TrXzvhNsz4dvu5CttOqxAPlWgbH38xCKplUSAi9wRcfvAWPl76nLhaLQ/IUjTY5VfgQbG/eD22PA0rVb2ZvFBivVa0nZ6sg//AF8al0xZX19V9sDh+IcvEVFqjoUkyp7F2dLj9ovjcTG8cOHZocHDIpVswPXnZTzvw77ewKjN+961xM64COUxYbpEjxuJCkqpa9sOGAsCSpBJ0vpwDVoW0cO0sLpHKY2dCqyoAWQkaMt9P80I41Vt2MMuydnSDGJHEsUjFpVbpPtGqlJcp1Dk5VCnW6jhTJ+mNeEvsjBDZ8DLPi80Cv8AdNOVUxRmwWJpSRnsb2JtpYWqUmhWVQQQdAVYG4sdQQRxBrM9tY07UxuHCQs6JgXxkeFnPRq8xkKp0o4EEZSNbMLagMTVt3Uwf+mbPijxcyKc/MhY0aV7rCh7ASe7jyFY176CZatlbSJPRyeuOB9ofn86lKgMXhs2o0cag8PdUlsvH9Iuujrow+tI0UQ9ooopTQooooAK8JtXtRm2sTZQg4tx/D/f86AGTy9NJmPqLoo+v18qh9+vtf2J/sBtMCCbfpMg1YRci+g0PEXA1tU1ELAAcqo+J2zj9muzYlftuCLM3TRKFnhBN7PHwKi/hb9YcKokTbGWwPSoRGv29AYmJjGKiW6Z7ax4iHjG9r3AGo1AI1o2huAZVf8A02bDtgcVrJFIS8UT8p8OUvZh2XFuBuNB7tTYUGNddo7M6GaVWvLA4HRzXBBEiN+jlysdSBfjx1N02JsODCIywRLEHYyOqkkZiADYnkLWA0HcKdtLKFSb2Pdn4UQQRx5iVijRMzHUhFC5m79K4J6TU6R9nAt3nsXupMydIbn9GOH7RHM/sisq9IPpCOILYfDNaHhJID+l7VU/+n/N4ccjFyZk5qCtkxvl6VBHeHA2Zh1WmsCi90Q4Mf2jp2Xqg4TZM2KJldyWYm7uWZmPjxtUbBpyB8QD86s+7mMdplSwCWPVAAAAU6j3/OutQ6LBwfs/ZLJI4bd6OwzLnsABm1A7bDgL1W8TsR1ksUIBchSeqp10sTpwrSIsNQ2zS4ZXylT6oy6rbW5voTw5UinRaXCpFGO7fRgiS+bQjKGKkHlmCGzXsPeKe7P2LEl2kGZVF7k3FxxIWwJB4i40seNW3E7Jd8lnACkMCAVbMNBa2mWxPf366NMXIMNnzZGzSDIpNmCsNb8TlXQcKO7YfqUSN2TLhyQVyJI9xlC5SByW/AnT3082jsFJhZ11HBhow8D9DTXa27ilVlgGUEFirMF0Gt0B7rm1+FrVJ7vY3poyGILroRzI06x8T2VjfqGS/wAWig7Y2A0Da6ofVbt7iORpthca8Wg1Tmp4d9uY91XDfRusia2ALHTQk6Ajtt1vOq/jpVdEVYlQre7A3LX5a6+ZNVjK1k5pw6t0OoXLqJItbcVvZwRyzdvYTbx7LXu/vuy9WYllGme3WU9jjn4/PjWfYaHrfpOjuCM1jbwa3I1KbNhdWKyLYkAK4N1bLfQkaZrX79KWUUx4TaZsWFxQAzRm6HUqDpr+sn5c6Nu7Gi2hhWhcnK1mVltmR1N1YA6XB5HvFZxsbbD4STiTCx6y+yT+uv1HPiNeN/wm0BbOhup1YDmPbHf865pRaO2E1IabE3di2cJ8VicSZZ31mxM1kAQEWRVuQo0XQcbADgBUFicRPt68cQMGy8wzzOo6XEZWvaNT6q3HHu1uerVt2zsODGpGs6dIiOJVGYgEgEa2PWUg8Kg9s78ZJPsmz4PtGKXqlVGWCC2n3jaAAdgsBwuOFYs/9Gf9Fj2Dgnw+Hjhmn6Z1uquRlZlF8gIuczBLXPO1++nMpMbiRfBh2j/PpWbbF3YxOLvi58TKm0YcQUQSJbDxBHGdEQaOjoTqpAPDtJ0xjyNY1Rqdk1FKGUEcCLiu6h9iz5WMZ8V+o+vnUxU2OmFFFFYaBNVuWbPIz+4eHL/O+pjas+WI9p6o9/H4XqBU2poispfpKgmZoWKYh8GiuZfssgWVJLjJKVscyqL2HDU3I0prs7fyRUiXCq+0Io4r4iRmC4q5c8IrljlUa6Ne462hNX/PVe23uNhcU3SMhjmvfpYG6KS/eQLE95F++qprTJtPaPd2Nm4ORhj8NC0TSoVIIMakFgSxiHVvcesNDqeOtTuIkzHIPFz2L2eJpDB4aPDQLHGMscaBVF76Dv5k/M1G7c2yMHhZJn1fiB7TtoieH0BrNsLpFY9J2+GRfskBsxA6Yj9VCNIx3kanusOdZnHHXUszSOzuSzsSzE8SSbk05girshHqjzOWbnI6hhq57lYAdd/BeHffQ+A18RVZijrRt19ntHAubieta2ouSRf3W86XkeCvDDJIxwV1DhFQmyqMx0yrY3PG558PhTuOKjE5lUZBc310J04nh3A++1c1nbRC7y7QeBFyCxYkZjY2tyA7e+q/s6d5pIo2dj17hgQGBJuWDEcePw7LVokmFDAqwBU6EHUEVAJuwiYtMqt0eUve97OjAgZiNBw53NNGSoSUW3Y22ts6cIIVPSo/VzOt2Q8eswFrcbG1xaqmmeGS4ujqbd4PMEcxWs9HUHvBu9FIC5OSQ2UNrZm4KpHfoKIz8Zk+P1FH2ttJsRlLKoZbi631BtoQSeBv51FPFT9kpJ46usHO8kZJFThtsvcX0HVzEDUlWBzW7coy99dyR01ljpibtaJXG4xJIWdC3VIvYlWXXuvyPeNKW3R3qMUoie4jY2Qtybja40sbg9motxsEd30jZJI8tnIOY+0p007LX+NRSbANns1nSWynW1lsb294PupaWh05Jpo2bZ+LsQP1W1XuPNfqKY7VEGBll2g7SKGjSKVEXMsjBgI3KgeuL5Qbga68ahN39pl0yMesLa/tDgRVshm6WPiVJBBItdW7RfS4Oo91czVM7YytFA2/vzjZOjCo2Bw8pIDlOlxhQKzGRYQcyrYcQP3qlfRiJR9oOXEfZXaN4XxVulkkKkSvb2TZTz5anWpHd7cmHCv0zM8+KPrYiYlnuRY5Bfq8SOZ76seehtaRqT2ztnIIYcVN6scUgZQRwIBqslql9hzXQr7J+B/vepsoiSooopBiG29Lqq9gv56D5GonNTrbMt5G8beQqPz1RaJvYtmozUjnr3PWmHGJa7KvL1m8F4Dzt5VmPpS2z0k6QA9WMZ2/G408l/nNaKZheRjwHVv2BRc/EnyrDtoYwzzSSnjI7N7idB7hYe6rcUcnNzyqNHEKVIwR1L7t7i4jFDMq5U9pquuE9ERtrOAfCrS5Ir05uPhm80VfdTZwlnGbVUGcjtsQAPM391aLFHUI26z7NdSZI26ZlgjzA+ubvYgfso3vtU5Ng8TEpd+hKKC7ZQ+bKou1teNga55y7PB28ceqpjmOOl1So/EY89AskQBLmMJmvY52HG2vAk0v0eKUZmEGUC5sHvYam3W42qZWxvtXplZDHIBdwFToixbQk5mvwsO7xp5s/aCzBsoYZTY5ltrcjQ6g6g8DSGIxIkjhniAZmKiLNfL97YEkDj1b0htKB8JH02KMTRB0FghJDSSKo6NRpcsRqbnjWmekriIwVOY2W3WN8un4uQql7Tj6CUSrIhsc0MdmvY8CRxAtqCT2W41MYiKTaReOHKscbA5mzXZteXC3jUdtDcOeKN5C6MERnIAOYhVJsNeNhTRpbYkrekQG1NoGdgzKqtaxKgi/ZcefnUey0sr5lDLqCLj3jSrFBuHMygmRBcA8CePvq1qJGnLRUJEptKlXqT0dS20lQn8JH1qtba2DLhmAkWwOisNVPv7a1ST0LKDWyvlihzKSCOBHGrDsxLwK3NsxY9rXIJPebCpaP0YyOobpV1APA86fYHcCeJColQi99QdL8bWNY5x+wjxST0VrDzGOQHlwNXbZOM63cwv+8ND8LVGz+j+Y6mSPt4H86jN2driSJHHAEHXs4H4GkdSWCkbi8l+zUZqQR9K9z1E6BbNUhsWW0lvaBH1HyNROenOAls4PYQfjrWM1FsoooqZQp+0pLue8sfM00zUptFuv7vqaa5qsiLFs1Gekc9cyPofA/KtMIfeHGdHgJm5lH83JA/mFUz0b7sfa8Tdh92mp/KrBvvLbZ5HaIh/GpqY9DGGAwrvzZyPKq31g2Qce3Ikyy7z7zwbKwokkBtfJFEls0jW9VewW1JPDxsDnqemTHu2ZMHh1TkHeQtbvYED+GufTE5k2lh4z6keHMgHLM8rgnyjTypxujuYMZEz9Jls1rWvSRjFR7SKTnLt1iJbQ3yn2nicCj4YxdFJI75ZM6MxjyxspIBFrubHt41sMMYmgU8nQA/vCxrNNubl/YsNLielLdCvSZbWvZhpflV83N2oJsKhHC7W7he4HupZ1XxHg5X8iqbBJfC4FDxDAN/yUZT8bVcVPLlwNVndeC+Llj5QzYy3cHnuv8NL7u7U6bEY9L6RYp0HgqRL/ADBqyRsNDPdw/cYOM8UlkQ/8jOnztSXpa2jZMFDa/SYnOV5FYUJ17szofdTbdeNhtTGISckc0zKCTYdNkk0HL1qivSBiTLtaJBwgw1/35nP9Kx0yXyQl/B/wXz0f4cR4MudMzMxP7I/sKk92ttLjsHFOBpJGrMvIEqMy+dxUHvLi/sexJyDYrhii/jkAjX+JxTf0RSZMJ0PsZSPAj871Nq05FU6qJQEwnQtJAeMMskX7qMQh965T761iVymGLjisTML8LqhIv5VRd+sF0W1JOyeOOYfiX7p/5EP71aLNg8+HKDTNEVv2ZkIv8apN2kyfGqbRmG6XpExkkkf2pIWhlt1o1ZHQn1SQWIYXsDz1v3Vcd9sOHwE7EXMcZmXxiGfj3hSPeaquxPR7PGY0kyhI8oLA+tl7ByvU36Tdrrh9mTC/XmX7PGOZaTRreCZj7u+h1a6hG2n2KvgfS3PeNTgV6O6qX6ck5bgFrZOzW1af090zDhlzDyvWEwJZUHYF+lbhD/w4/wBv+mt5IpaF4puWzN4/Szi3jDLs5MrC4P2k8D+5UFumrRx9G2hy8PP8q72MP/Bw/gFJ4OYDEi3Z9SKqopXRGU22rNJwM+ZFPaAfhS+aorYst4k8Kf5qg0dCeBbNS2Fbre40zz0vg2649/yNYMWz7fRUTnNFTopZE7V0cfhHzNM81Pt4VtIP3h5N/eorNVVok9i+auZD1T4H5UlmozVphWN9jfAn/lH+Jam/QrjQcNLH+sr3t3MND538qht4482CkHMKf4Df+mqruTvScBiRJYtGerKo4le0ftDiPeOdV69oNHO59eRNmh+lnd9maHFoLhFaKWw1CFsyP4BiwP4h31Xd095cTh5oo4yn2dnHSKUBY306rcuVa5s3akOLhzwussbDWxvb9lhxU9xsajDuPhekEgTKQc1gbC/hUlNdesi8uN9u0WcekU//AMnGf7J/mWo70YYq8DJ7JUjwIFPvSVKF2Ti8xC5oiq3IGY5lsBfie4VW/RpicsxX2ox5j/vWRXwY0nU0XvYuzuixWJkPCVw4/wDjjB+KtVF9EuIMkuIlYG2IkmmBINjmkJ07dCKu29GO6DA4qXmkEzD8QjbL8bVU/RzthRDgoWFnQZeGjKUOvcdBpWLKbNdJpFow+xOjxWIl/wDVKN5RRJ/QazzZ9sTtXFvmN2xaxZctwY8OuXMGvp1kGn7Va/tOdYopJW9WNHkPgilj8BWSeiLAlx0retlZ2P7crXNbB4bMmspGnT4ZZUKOoZCLFSAR3aGvNkbDiwxJiTLm0Op+tZr6WT02JweGJIXLNO4BINuqifKSme5GCTB4xHjZxn+7cFyQVYg8D3gUKDcbsHNKVUXD0qYTTCTj9WVoW/DMtx/FGo/eq5NN0eGz2vkiL2va+VL2v7qYbwbN+1YZo+eaN1/FHIjj+W3vp1tAWwco7IJB5Rmpt4SKJVJsyub00YiRAYNm2LC4aTEZl1/ZVASPeKqWMbE4ycT42QMy/o41Fo4x2KvLlrqTbUmltjH/AMNF+BflS0hrrjBLRxy5JPA3biPEfOtsh/4cf7f9NYix1HiPnW3Q/wDDj/b/AKaTl8H4PTEdl7WRcChuCyoAVvrfgB/eo7YEt5QTxJJPneoXDH7tfAVKbAPXJ7AavVI5HK5GpbCb7pPCpLNUXskWjUdij5U9zVzPZ2rQvmpxs8/eL7/kaYZqe7IF5R3Bj8LfWsYyJ7o68qU+xUVGy1Ff3uisQf2j/EL/AEqt5qu29WFzRMR7N/epv8r1Q81VhlEp7Fs1Gakc9GenEGWMS4kU8Dr7mGv1rLWiKOynipK+RtWqYzQg8j1T79R8fnWfbz4TJPm5P8xofhaq8bObmVoa4TMrZ45Hif24naNvNSKlhtjHsLf6lirf7zX873qFgepGF6pKKZHj5JLFno2Isj55pJJn9qR2Y+ZJNTNmy2SR4zwDRuUYeDA3pnE9Oo3pKLW2IS7OmkUpJjcU6NoyPiJGVhxsVLWIqTCELZWZCBYMjFWXvDDUGklalRe1+XC/K4tcfEedYNdnkGzWljeOfaGNAZSLtiZXjIOhR47m6kXH0qTg3QkkyxYfHPHkyBxBK8YKkaPcEdJbhw0vUeGq1bl7PfOZjomUqL/rXI1HcLUksIpH5MdbN9H8UUvSSSy4hsuW+IlaRgovYAnldibXHbTt9zICb3kGpNg9rX4WNri3jepvPXJeodmdHVGd7Z3Gxcd2h2hjXT2RiZc477A6jwqAxOysWq/eY3HhWFuvPMFIPLU2Ola+z0z2gA0bqwLAqQVHE3HLvp1P7QkofTMqghEaKg4KAB7qTkap3FbrTqCQFbuVtfiBUZithzqLmI8baWY+Skmrpo5XFrwiZnphPj8SL2xuKt2DES2t2WzcKczvUbO9UpPZBzcdDTLlAA5VLbuRXP4mA917n4CoaZvjVs3VwuoPsj4n+3zoZsVbResLoKWzU3jNhXWeuY7RbNU1uxFmkJ/Cvmf7VX81XDc7DdQN2kt7h1R9aSWEPDZaaKKKgdA2x8WZD3fLn8KzDGwdHIyH9Uke7kfK1auRVD302flZZBw9Rvmp8rj3CqcbzRLkWLK9mozUhnoz1cgdzpmUjt/wGqxvBg+liOnXHwYfn9asmeo/aEdutyOjfRvpTREkrRnUbU+glrrbeByOWHA8fHtplFJXQsnFJUyaikp3HJURDNT2OWlaKRkSSPSyvTBJaWWSkoomOw9adslrQRjMpARRdRYHTsrKRJVk3S23kfomPVc9Tufs9/zt21OcbRbjlTL50lcmSm3S1yZqhR02LtJSDy0k0tISTVtGWdSy1D7a2sIYy548FHa3IU6mnrP97to558oOiDL3ZuLfQe6qwjbI8k+qshcTPck8zrTCV67lkplPJyHE11aPPS7MUwy5nvyFaLsDCZEF+J1Piaqe7ezMzA20X4n+1XuAWFSm/Dp41bsdhq9zUjnrzPUi45jBYgDiSAPE6CtN2NhBHGAOQCj3Dj53qi7p4EyTZraJw/EdF+p9wrR40sAOyo8j8L8a9OqKKKkVCo7bezhNEyngRa/Z7Le41I14RQsA8mM4iIxuyMLMpII7xSeerhvzsI/pkGqi0nevJ/dwPd4VSc9dcXas45Lq6Fs9eObi1JZ6M9MKQ20sFplPA+qf6TVSxOHMbWPCtCnQMCDwqvbU2fybhyb6HvqkWQnH0r8ctO4p6YzwlDY0JLVDnqtExHNS6zVDpPS6YmsoZTJYTV0JqjVxFdielop2LlsDeSUypG7Z1a4u2rDQm+bnw51amxFZ9unrMW9hfi2nyvVsbFVGccnVxy+OR++IppiMYFBJIAGpJOgpjiNoqoJZgAONyBVO2/vP0oKR6R8yeLWPwFEYWZPlUUSO1t8+KwjuznT3qv5+VU+Wa9cPLTSbFchqfgKukonH8uR5Op8Rbx5Cl9l7PLt3niewUns/ZzO3aeZ7KumytmiMfPvrG/SiXiH2zMGEUADhUiGpuptXWepMusC2evVNzYak6CkM9WncnYhkfpmHVU2S/N+beC/PwrG6VjRVui27sbI6CJQfW4t+M8fIWHuqbrlEsLV1XI3Z2JUFFFFYaFFFFACWIgDCxHnw14g91ZTvVsA4WS6g9CxOU+yeaH6do8DWt0y2psxJ42R1urCxHyIPIjkaeEurEnDsjFc9Gen28OwXwkmVtUN8j20Ydh7GHMVFZ661k4njDF89JyqGFjXGejPWmEPtDZWmguOzmPA/Sq9Pgyt8vvHMe7lV4JpnisAr8Rr28D50yZOUPopYltx0pVZalsXsQ8rHx0PnURNs4ryK/L4U9kml6KCauumpkY2HAg1yWfsHxosP1rxl/wBhERwjSzN1mPM9nkPrTPaO92UkRAE+0b28tKqsm152XKTceH1pqWc8wPD+9JXpbNUmSWO2m0zZnNzawsAABTCTFgc7nsFcLg2btPyp9hdiMeVviaa2J1it5I4ln7hUns7YpblYfH+1TOC2Kq62ue01LxQAUo+XjwRwGzwgFhUkulIhq9z0rHWBfPRnpDPT3ZGy5MTKI4xrxZj6qr7TH/L1mjVkebA2M2KlCi4Qau3sr+Z4D+1a3s/BLEgVRYAAAdgFNNg7DTDRBEHeSeLNzZvy5VK1yzn2Z2ccOqCiiiplAooooAKKKKACiiigBltTZSTxskihlPEfIg8iO2sm3n3TkwbZtXhJ0e3DsVxyPfwPwrZqTnw6uCGAIIsQRcEHkQeIp4TcSc+NSPn7PRnq+7z+jU6yYTxMJP8A9bH+U+fKs+njZGKupVhoVYEEHvBrrjJS0ccouOxTPRnpvno6SmEsXJpJ4ga56SjpKAEJdnKeIHlTdtjp7Ip/0lGetsWkR3+jJ2UomylHIeVPc9HSUWFITTBgUusYFcZ6OkoNwLhq9z03z0dJWG2OM9GekFJJAAJJ0AAuSewDnV53Z9G8klnxV0TiIxpI34j+oPj4UspKOxoxctEHu/u9LjHsgsgPXkI6q937Tdw+HGtb2HsCPCxhEHeSfWY+0x+nKneCwCRIERQqqLBVFgP87ac1yzm5HZDjUQoooqZUKKKKACiiigAooooAKKKKACiiigDwiovbW7MGLW00YYjgw0dfwuNfdwqVorU6MavZk23PRXNHdsMwlX2Gskg9/qt8PCqVjMLJC2WVGRvZdSp91+NfR1N8XgI5VyyIrr7LqGHkatHma2QlwJ6PnPpKOkrZNo+i3By6qrwn/wBt9P8Ape48rVW8b6GnH6LEqe6SMr/EpPyqy5Ysg+GaM/6SjpKtOI9FWOXgsT/hlt/OFpm/o52gP/LE+EsR/rpu8fsn0n9EF0lHSVOr6OtoH/yxHjLEP66dQei3HtxSNPxTL/Rmo7x+w6S+isdJR0lX3B+huU/pcTGvciM582y1YtneifCR2MnSTH9t8q/9KW+JNK+WKHXDNmRwRs7BUVmY8FVSzHwA1q4bE9GOJmsZrQJ2HrSHwQGw95HhWrYDZMUC5YY0jXsRQt/G3H306AqMuZvReP46WyD2Dufh8ILxpd+cj9aQ+B4KO4WqcAr2iott7OhJLQUUUVhoUUUUAFFFFABRRRQAUUUUAFFFFABRRRQAUUUUAFFFFABRRRQB5XtFFABRRRQAUUUUAFFFFABRRRQAUUUUAFFFFABRRRQAUUUUAf/Z"/>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a:blip r:embed="rId2"/>
          <a:stretch>
            <a:fillRect/>
          </a:stretch>
        </p:blipFill>
        <p:spPr>
          <a:xfrm>
            <a:off x="152400" y="228600"/>
            <a:ext cx="5638800" cy="3472843"/>
          </a:xfrm>
          <a:prstGeom prst="rect">
            <a:avLst/>
          </a:prstGeom>
        </p:spPr>
      </p:pic>
    </p:spTree>
    <p:extLst>
      <p:ext uri="{BB962C8B-B14F-4D97-AF65-F5344CB8AC3E}">
        <p14:creationId xmlns:p14="http://schemas.microsoft.com/office/powerpoint/2010/main" val="3238562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76200" y="274638"/>
            <a:ext cx="8991600" cy="868362"/>
          </a:xfrm>
        </p:spPr>
        <p:txBody>
          <a:bodyPr>
            <a:normAutofit/>
          </a:bodyPr>
          <a:lstStyle/>
          <a:p>
            <a:pPr algn="r" eaLnBrk="1" hangingPunct="1"/>
            <a:r>
              <a:rPr lang="en-US" b="1" cap="all"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rPr>
              <a:t>Scanning</a:t>
            </a:r>
          </a:p>
        </p:txBody>
      </p:sp>
      <p:sp>
        <p:nvSpPr>
          <p:cNvPr id="8195" name="Rectangle 3"/>
          <p:cNvSpPr>
            <a:spLocks noGrp="1" noChangeArrowheads="1"/>
          </p:cNvSpPr>
          <p:nvPr>
            <p:ph type="body" idx="1"/>
          </p:nvPr>
        </p:nvSpPr>
        <p:spPr>
          <a:xfrm>
            <a:off x="457200" y="1295400"/>
            <a:ext cx="8229600" cy="4830763"/>
          </a:xfrm>
        </p:spPr>
        <p:txBody>
          <a:bodyPr>
            <a:normAutofit/>
          </a:bodyPr>
          <a:lstStyle/>
          <a:p>
            <a:pPr eaLnBrk="1" hangingPunct="1"/>
            <a:r>
              <a:rPr lang="en-US" sz="2000" dirty="0">
                <a:ea typeface="ＭＳ Ｐゴシック" charset="0"/>
              </a:rPr>
              <a:t>Use the ping command to determine if the machine is active.</a:t>
            </a:r>
          </a:p>
          <a:p>
            <a:pPr lvl="1" eaLnBrk="1" hangingPunct="1"/>
            <a:r>
              <a:rPr lang="en-US" sz="2000" dirty="0">
                <a:ea typeface="ＭＳ Ｐゴシック" charset="0"/>
              </a:rPr>
              <a:t>Ping requests could be disabled on the target system.</a:t>
            </a:r>
          </a:p>
          <a:p>
            <a:pPr eaLnBrk="1" hangingPunct="1"/>
            <a:r>
              <a:rPr lang="en-US" sz="2000" dirty="0">
                <a:ea typeface="ＭＳ Ｐゴシック" charset="0"/>
              </a:rPr>
              <a:t>Perform a ping sweep to ping multiple machines at the same time</a:t>
            </a:r>
          </a:p>
          <a:p>
            <a:pPr eaLnBrk="1" hangingPunct="1"/>
            <a:endParaRPr lang="en-US" sz="2000" dirty="0">
              <a:ea typeface="ＭＳ Ｐゴシック" charset="0"/>
            </a:endParaRPr>
          </a:p>
          <a:p>
            <a:r>
              <a:rPr lang="en-US" sz="2200" dirty="0">
                <a:ea typeface="ＭＳ Ｐゴシック" charset="0"/>
              </a:rPr>
              <a:t>65,535 TCP and UDP ports available.</a:t>
            </a:r>
          </a:p>
          <a:p>
            <a:r>
              <a:rPr lang="en-US" sz="2200" dirty="0">
                <a:ea typeface="ＭＳ Ｐゴシック" charset="0"/>
              </a:rPr>
              <a:t>Hackers usually scan the first 1024 ports.</a:t>
            </a:r>
          </a:p>
          <a:p>
            <a:r>
              <a:rPr lang="en-US" sz="2200" dirty="0">
                <a:ea typeface="ＭＳ Ｐゴシック" charset="0"/>
              </a:rPr>
              <a:t>TCP is easier to scan than UDP.</a:t>
            </a:r>
          </a:p>
          <a:p>
            <a:endParaRPr lang="en-US" sz="2400" b="1" dirty="0">
              <a:ea typeface="ＭＳ Ｐゴシック" charset="0"/>
            </a:endParaRPr>
          </a:p>
          <a:p>
            <a:pPr lvl="1" eaLnBrk="1" hangingPunct="1"/>
            <a:endParaRPr lang="en-US" sz="2000" b="1" dirty="0">
              <a:ea typeface="ＭＳ Ｐゴシック" charset="0"/>
            </a:endParaRPr>
          </a:p>
          <a:p>
            <a:pPr eaLnBrk="1" hangingPunct="1">
              <a:buFont typeface="Wingdings" charset="0"/>
              <a:buNone/>
            </a:pPr>
            <a:br>
              <a:rPr lang="en-US" sz="2000" b="1" dirty="0">
                <a:ea typeface="ＭＳ Ｐゴシック" charset="0"/>
              </a:rPr>
            </a:br>
            <a:endParaRPr lang="en-US" sz="2000" b="1" dirty="0">
              <a:ea typeface="ＭＳ Ｐゴシック" charset="0"/>
            </a:endParaRPr>
          </a:p>
        </p:txBody>
      </p:sp>
    </p:spTree>
    <p:extLst>
      <p:ext uri="{BB962C8B-B14F-4D97-AF65-F5344CB8AC3E}">
        <p14:creationId xmlns:p14="http://schemas.microsoft.com/office/powerpoint/2010/main" val="2324734890"/>
      </p:ext>
    </p:extLst>
  </p:cSld>
  <p:clrMapOvr>
    <a:masterClrMapping/>
  </p:clrMapOvr>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28786</TotalTime>
  <Words>1999</Words>
  <Application>Microsoft Office PowerPoint</Application>
  <PresentationFormat>On-screen Show (4:3)</PresentationFormat>
  <Paragraphs>351</Paragraphs>
  <Slides>40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ＭＳ Ｐゴシック</vt:lpstr>
      <vt:lpstr>Arial</vt:lpstr>
      <vt:lpstr>Calibri</vt:lpstr>
      <vt:lpstr>Franklin Gothic Book</vt:lpstr>
      <vt:lpstr>Wingdings</vt:lpstr>
      <vt:lpstr>Wingdings 2</vt:lpstr>
      <vt:lpstr>Technic</vt:lpstr>
      <vt:lpstr>CYBR644 – Cyber Practitioner Lab</vt:lpstr>
      <vt:lpstr>Overview of the course</vt:lpstr>
      <vt:lpstr>Review</vt:lpstr>
      <vt:lpstr>Review</vt:lpstr>
      <vt:lpstr>News</vt:lpstr>
      <vt:lpstr>Where are we?</vt:lpstr>
      <vt:lpstr>What is Scanning/probing?</vt:lpstr>
      <vt:lpstr>Scanning</vt:lpstr>
      <vt:lpstr>Scanning</vt:lpstr>
      <vt:lpstr>Scanning</vt:lpstr>
      <vt:lpstr>Autoscan</vt:lpstr>
      <vt:lpstr>Rumble / RunZero</vt:lpstr>
      <vt:lpstr>TCP Communications</vt:lpstr>
      <vt:lpstr>TCP/IP PRIMER</vt:lpstr>
      <vt:lpstr>NMAP</vt:lpstr>
      <vt:lpstr>NMAP</vt:lpstr>
      <vt:lpstr>NMAP</vt:lpstr>
      <vt:lpstr>NMAP</vt:lpstr>
      <vt:lpstr>NMAP</vt:lpstr>
      <vt:lpstr>NMAP</vt:lpstr>
      <vt:lpstr>NMAP</vt:lpstr>
      <vt:lpstr>NMAP</vt:lpstr>
      <vt:lpstr>NMAP</vt:lpstr>
      <vt:lpstr>NMAP</vt:lpstr>
      <vt:lpstr>NMAP Timing</vt:lpstr>
      <vt:lpstr>NMAP Examples</vt:lpstr>
      <vt:lpstr>Break</vt:lpstr>
      <vt:lpstr>OS Fingerprinting</vt:lpstr>
      <vt:lpstr>OS Fingerprinting Cont.</vt:lpstr>
      <vt:lpstr>Fingerprinting Services</vt:lpstr>
      <vt:lpstr>Defenses</vt:lpstr>
      <vt:lpstr>What about wireless?</vt:lpstr>
      <vt:lpstr>WiFi Scanning</vt:lpstr>
      <vt:lpstr>WiFi Scanning</vt:lpstr>
      <vt:lpstr>WiFi Scanning</vt:lpstr>
      <vt:lpstr>Perspectives</vt:lpstr>
      <vt:lpstr>Perspectives</vt:lpstr>
      <vt:lpstr>Perspectives</vt:lpstr>
      <vt:lpstr>Summary</vt:lpstr>
      <vt:lpstr>Lab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Forensics 909</dc:title>
  <dc:creator>Michael Hennick</dc:creator>
  <cp:lastModifiedBy>Michael Hennick</cp:lastModifiedBy>
  <cp:revision>117</cp:revision>
  <dcterms:created xsi:type="dcterms:W3CDTF">2012-01-03T00:04:31Z</dcterms:created>
  <dcterms:modified xsi:type="dcterms:W3CDTF">2024-02-21T22:40:43Z</dcterms:modified>
</cp:coreProperties>
</file>

<file path=docProps/thumbnail.jpeg>
</file>